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265" r:id="rId2"/>
    <p:sldId id="393" r:id="rId3"/>
    <p:sldId id="382" r:id="rId4"/>
    <p:sldId id="384" r:id="rId5"/>
    <p:sldId id="385" r:id="rId6"/>
    <p:sldId id="394" r:id="rId7"/>
    <p:sldId id="396" r:id="rId8"/>
    <p:sldId id="397" r:id="rId9"/>
    <p:sldId id="398" r:id="rId10"/>
    <p:sldId id="400" r:id="rId11"/>
    <p:sldId id="399" r:id="rId12"/>
    <p:sldId id="401" r:id="rId13"/>
    <p:sldId id="402" r:id="rId14"/>
    <p:sldId id="404" r:id="rId15"/>
    <p:sldId id="405" r:id="rId16"/>
    <p:sldId id="410" r:id="rId17"/>
    <p:sldId id="412" r:id="rId18"/>
    <p:sldId id="409" r:id="rId19"/>
    <p:sldId id="408" r:id="rId20"/>
    <p:sldId id="418" r:id="rId21"/>
    <p:sldId id="411" r:id="rId22"/>
    <p:sldId id="419" r:id="rId23"/>
    <p:sldId id="443" r:id="rId24"/>
    <p:sldId id="431" r:id="rId25"/>
    <p:sldId id="432" r:id="rId26"/>
    <p:sldId id="417" r:id="rId27"/>
    <p:sldId id="420" r:id="rId28"/>
    <p:sldId id="424" r:id="rId29"/>
    <p:sldId id="416" r:id="rId30"/>
    <p:sldId id="421" r:id="rId31"/>
    <p:sldId id="415" r:id="rId32"/>
    <p:sldId id="422" r:id="rId33"/>
    <p:sldId id="414" r:id="rId34"/>
    <p:sldId id="423" r:id="rId35"/>
    <p:sldId id="425" r:id="rId36"/>
    <p:sldId id="392" r:id="rId37"/>
    <p:sldId id="427" r:id="rId38"/>
    <p:sldId id="429" r:id="rId39"/>
    <p:sldId id="426" r:id="rId40"/>
    <p:sldId id="428" r:id="rId41"/>
    <p:sldId id="430" r:id="rId42"/>
    <p:sldId id="389" r:id="rId43"/>
    <p:sldId id="433" r:id="rId44"/>
    <p:sldId id="434" r:id="rId45"/>
    <p:sldId id="440" r:id="rId46"/>
    <p:sldId id="441" r:id="rId47"/>
    <p:sldId id="442" r:id="rId48"/>
    <p:sldId id="436" r:id="rId49"/>
    <p:sldId id="298" r:id="rId50"/>
  </p:sldIdLst>
  <p:sldSz cx="20104100" cy="11309350"/>
  <p:notesSz cx="20104100" cy="1130935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Formular" panose="020B0604020202020204" charset="-52"/>
      <p:regular r:id="rId56"/>
      <p:bold r:id="rId57"/>
      <p:italic r:id="rId58"/>
      <p:boldItalic r:id="rId59"/>
    </p:embeddedFont>
    <p:embeddedFont>
      <p:font typeface="Tahoma" panose="020B0604030504040204" pitchFamily="34" charset="0"/>
      <p:regular r:id="rId60"/>
      <p:bold r:id="rId6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6" userDrawn="1">
          <p15:clr>
            <a:srgbClr val="A4A3A4"/>
          </p15:clr>
        </p15:guide>
        <p15:guide id="2" pos="1052" userDrawn="1">
          <p15:clr>
            <a:srgbClr val="A4A3A4"/>
          </p15:clr>
        </p15:guide>
        <p15:guide id="3" orient="horz" pos="538" userDrawn="1">
          <p15:clr>
            <a:srgbClr val="A4A3A4"/>
          </p15:clr>
        </p15:guide>
        <p15:guide id="4" pos="11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A5C"/>
    <a:srgbClr val="F7692B"/>
    <a:srgbClr val="005970"/>
    <a:srgbClr val="008AC2"/>
    <a:srgbClr val="00A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53" d="100"/>
          <a:sy n="53" d="100"/>
        </p:scale>
        <p:origin x="533" y="62"/>
      </p:cViewPr>
      <p:guideLst>
        <p:guide orient="horz" pos="1786"/>
        <p:guide pos="1052"/>
        <p:guide orient="horz" pos="538"/>
        <p:guide pos="118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30D8-18DC-402F-A842-06C08DE7CC0A}" type="datetimeFigureOut">
              <a:rPr lang="ru-RU" smtClean="0"/>
              <a:pPr/>
              <a:t>24.10.2022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2465B-09D3-4565-8A24-DDE170DF590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3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004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936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653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719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606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804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832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439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97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75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96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186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485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531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768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927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620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596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649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325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245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09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245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599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10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102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238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640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281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122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984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714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79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857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456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9116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098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4518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286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703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887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378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78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622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35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14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063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0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2342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655177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492233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05774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518949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545665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32124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558839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5720150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585555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5987315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612272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625446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6386224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0" y="652163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665337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0" y="479058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0" y="678513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0" y="691688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399"/>
                </a:lnTo>
                <a:lnTo>
                  <a:pt x="5371564" y="13539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718404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0" y="731945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0" y="745120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0" y="771836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0" y="758295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0" y="785010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0" y="798186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0" y="811727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0" y="8249026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0" y="838443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0" y="851619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0" y="8647935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0" y="878334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0" y="891510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0" y="705228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0" y="904684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0" y="917859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399"/>
                </a:lnTo>
                <a:lnTo>
                  <a:pt x="5371564" y="13539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0" y="9445754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0" y="958116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0" y="971291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0" y="998007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0" y="9844663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0" y="1011181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0" y="1024357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0" y="1037898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0" y="10510737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0" y="1064614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0" y="1077790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0" y="10909646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0" y="1104505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0" y="1117681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0" y="931399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0" y="226171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0" y="2393466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399"/>
                </a:lnTo>
                <a:lnTo>
                  <a:pt x="5371564" y="13539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0" y="2660620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0" y="279603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0" y="292778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0" y="319493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0" y="305952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0" y="332668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0" y="345843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0" y="359384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0" y="3725603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0" y="386101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0" y="399275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0" y="4124513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0" y="425992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0" y="439166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0" y="252886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0" y="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0" y="131755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0" y="39890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0" y="53431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0" y="66606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0" y="93322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0" y="797818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0" y="106497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0" y="1196728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0" y="133213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0" y="146389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0" y="159930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0" y="173104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0" y="186280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0" y="199821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0" y="212995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0" y="26716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bg object 10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47887" y="8249308"/>
            <a:ext cx="2313625" cy="1136059"/>
          </a:xfrm>
          <a:prstGeom prst="rect">
            <a:avLst/>
          </a:prstGeom>
        </p:spPr>
      </p:pic>
      <p:sp>
        <p:nvSpPr>
          <p:cNvPr id="102" name="bg object 102"/>
          <p:cNvSpPr/>
          <p:nvPr/>
        </p:nvSpPr>
        <p:spPr>
          <a:xfrm>
            <a:off x="13274777" y="8313807"/>
            <a:ext cx="910590" cy="1042035"/>
          </a:xfrm>
          <a:custGeom>
            <a:avLst/>
            <a:gdLst/>
            <a:ahLst/>
            <a:cxnLst/>
            <a:rect l="l" t="t" r="r" b="b"/>
            <a:pathLst>
              <a:path w="910590" h="1042034">
                <a:moveTo>
                  <a:pt x="705954" y="244449"/>
                </a:moveTo>
                <a:lnTo>
                  <a:pt x="549910" y="244449"/>
                </a:lnTo>
                <a:lnTo>
                  <a:pt x="549910" y="571627"/>
                </a:lnTo>
                <a:lnTo>
                  <a:pt x="543941" y="607618"/>
                </a:lnTo>
                <a:lnTo>
                  <a:pt x="526122" y="639279"/>
                </a:lnTo>
                <a:lnTo>
                  <a:pt x="496595" y="661797"/>
                </a:lnTo>
                <a:lnTo>
                  <a:pt x="455523" y="670382"/>
                </a:lnTo>
                <a:lnTo>
                  <a:pt x="414007" y="661797"/>
                </a:lnTo>
                <a:lnTo>
                  <a:pt x="384263" y="639279"/>
                </a:lnTo>
                <a:lnTo>
                  <a:pt x="366369" y="607618"/>
                </a:lnTo>
                <a:lnTo>
                  <a:pt x="360387" y="571627"/>
                </a:lnTo>
                <a:lnTo>
                  <a:pt x="360387" y="244449"/>
                </a:lnTo>
                <a:lnTo>
                  <a:pt x="204317" y="244449"/>
                </a:lnTo>
                <a:lnTo>
                  <a:pt x="204317" y="561467"/>
                </a:lnTo>
                <a:lnTo>
                  <a:pt x="207302" y="603123"/>
                </a:lnTo>
                <a:lnTo>
                  <a:pt x="216293" y="643661"/>
                </a:lnTo>
                <a:lnTo>
                  <a:pt x="231381" y="682066"/>
                </a:lnTo>
                <a:lnTo>
                  <a:pt x="252691" y="717346"/>
                </a:lnTo>
                <a:lnTo>
                  <a:pt x="280289" y="748487"/>
                </a:lnTo>
                <a:lnTo>
                  <a:pt x="314274" y="774458"/>
                </a:lnTo>
                <a:lnTo>
                  <a:pt x="354749" y="794270"/>
                </a:lnTo>
                <a:lnTo>
                  <a:pt x="401802" y="806894"/>
                </a:lnTo>
                <a:lnTo>
                  <a:pt x="455523" y="811326"/>
                </a:lnTo>
                <a:lnTo>
                  <a:pt x="509219" y="806894"/>
                </a:lnTo>
                <a:lnTo>
                  <a:pt x="556196" y="794258"/>
                </a:lnTo>
                <a:lnTo>
                  <a:pt x="596569" y="774433"/>
                </a:lnTo>
                <a:lnTo>
                  <a:pt x="630440" y="748411"/>
                </a:lnTo>
                <a:lnTo>
                  <a:pt x="657910" y="717219"/>
                </a:lnTo>
                <a:lnTo>
                  <a:pt x="679081" y="681837"/>
                </a:lnTo>
                <a:lnTo>
                  <a:pt x="694080" y="643293"/>
                </a:lnTo>
                <a:lnTo>
                  <a:pt x="703008" y="602576"/>
                </a:lnTo>
                <a:lnTo>
                  <a:pt x="705954" y="560692"/>
                </a:lnTo>
                <a:lnTo>
                  <a:pt x="705954" y="244449"/>
                </a:lnTo>
                <a:close/>
              </a:path>
              <a:path w="910590" h="1042034">
                <a:moveTo>
                  <a:pt x="910272" y="94386"/>
                </a:moveTo>
                <a:lnTo>
                  <a:pt x="910120" y="94386"/>
                </a:lnTo>
                <a:lnTo>
                  <a:pt x="910120" y="84912"/>
                </a:lnTo>
                <a:lnTo>
                  <a:pt x="910120" y="66814"/>
                </a:lnTo>
                <a:lnTo>
                  <a:pt x="859205" y="52666"/>
                </a:lnTo>
                <a:lnTo>
                  <a:pt x="845273" y="52666"/>
                </a:lnTo>
                <a:lnTo>
                  <a:pt x="845273" y="146977"/>
                </a:lnTo>
                <a:lnTo>
                  <a:pt x="845273" y="590956"/>
                </a:lnTo>
                <a:lnTo>
                  <a:pt x="842264" y="639305"/>
                </a:lnTo>
                <a:lnTo>
                  <a:pt x="833475" y="685876"/>
                </a:lnTo>
                <a:lnTo>
                  <a:pt x="819264" y="730313"/>
                </a:lnTo>
                <a:lnTo>
                  <a:pt x="799998" y="772236"/>
                </a:lnTo>
                <a:lnTo>
                  <a:pt x="776046" y="811301"/>
                </a:lnTo>
                <a:lnTo>
                  <a:pt x="747763" y="847140"/>
                </a:lnTo>
                <a:lnTo>
                  <a:pt x="715530" y="879373"/>
                </a:lnTo>
                <a:lnTo>
                  <a:pt x="679691" y="907656"/>
                </a:lnTo>
                <a:lnTo>
                  <a:pt x="640626" y="931608"/>
                </a:lnTo>
                <a:lnTo>
                  <a:pt x="598703" y="950874"/>
                </a:lnTo>
                <a:lnTo>
                  <a:pt x="554266" y="965085"/>
                </a:lnTo>
                <a:lnTo>
                  <a:pt x="507695" y="973874"/>
                </a:lnTo>
                <a:lnTo>
                  <a:pt x="459359" y="976884"/>
                </a:lnTo>
                <a:lnTo>
                  <a:pt x="450913" y="976884"/>
                </a:lnTo>
                <a:lnTo>
                  <a:pt x="402564" y="973874"/>
                </a:lnTo>
                <a:lnTo>
                  <a:pt x="356006" y="965085"/>
                </a:lnTo>
                <a:lnTo>
                  <a:pt x="311569" y="950874"/>
                </a:lnTo>
                <a:lnTo>
                  <a:pt x="269633" y="931608"/>
                </a:lnTo>
                <a:lnTo>
                  <a:pt x="230568" y="907656"/>
                </a:lnTo>
                <a:lnTo>
                  <a:pt x="194741" y="879373"/>
                </a:lnTo>
                <a:lnTo>
                  <a:pt x="162509" y="847140"/>
                </a:lnTo>
                <a:lnTo>
                  <a:pt x="134226" y="811301"/>
                </a:lnTo>
                <a:lnTo>
                  <a:pt x="110274" y="772236"/>
                </a:lnTo>
                <a:lnTo>
                  <a:pt x="91008" y="730313"/>
                </a:lnTo>
                <a:lnTo>
                  <a:pt x="76796" y="685876"/>
                </a:lnTo>
                <a:lnTo>
                  <a:pt x="67995" y="639305"/>
                </a:lnTo>
                <a:lnTo>
                  <a:pt x="64985" y="590956"/>
                </a:lnTo>
                <a:lnTo>
                  <a:pt x="64985" y="146977"/>
                </a:lnTo>
                <a:lnTo>
                  <a:pt x="845273" y="146977"/>
                </a:lnTo>
                <a:lnTo>
                  <a:pt x="845273" y="52666"/>
                </a:lnTo>
                <a:lnTo>
                  <a:pt x="782599" y="52666"/>
                </a:lnTo>
                <a:lnTo>
                  <a:pt x="731685" y="66687"/>
                </a:lnTo>
                <a:lnTo>
                  <a:pt x="731685" y="84912"/>
                </a:lnTo>
                <a:lnTo>
                  <a:pt x="564781" y="84912"/>
                </a:lnTo>
                <a:lnTo>
                  <a:pt x="564781" y="65659"/>
                </a:lnTo>
                <a:lnTo>
                  <a:pt x="513638" y="45885"/>
                </a:lnTo>
                <a:lnTo>
                  <a:pt x="472211" y="45885"/>
                </a:lnTo>
                <a:lnTo>
                  <a:pt x="463550" y="41173"/>
                </a:lnTo>
                <a:lnTo>
                  <a:pt x="463854" y="40271"/>
                </a:lnTo>
                <a:lnTo>
                  <a:pt x="464108" y="39408"/>
                </a:lnTo>
                <a:lnTo>
                  <a:pt x="464108" y="34772"/>
                </a:lnTo>
                <a:lnTo>
                  <a:pt x="461797" y="31661"/>
                </a:lnTo>
                <a:lnTo>
                  <a:pt x="458584" y="30391"/>
                </a:lnTo>
                <a:lnTo>
                  <a:pt x="458584" y="0"/>
                </a:lnTo>
                <a:lnTo>
                  <a:pt x="452158" y="0"/>
                </a:lnTo>
                <a:lnTo>
                  <a:pt x="452158" y="30391"/>
                </a:lnTo>
                <a:lnTo>
                  <a:pt x="448957" y="31686"/>
                </a:lnTo>
                <a:lnTo>
                  <a:pt x="446722" y="34772"/>
                </a:lnTo>
                <a:lnTo>
                  <a:pt x="446709" y="39408"/>
                </a:lnTo>
                <a:lnTo>
                  <a:pt x="446963" y="40297"/>
                </a:lnTo>
                <a:lnTo>
                  <a:pt x="447243" y="41109"/>
                </a:lnTo>
                <a:lnTo>
                  <a:pt x="438480" y="45885"/>
                </a:lnTo>
                <a:lnTo>
                  <a:pt x="395109" y="45885"/>
                </a:lnTo>
                <a:lnTo>
                  <a:pt x="346430" y="66382"/>
                </a:lnTo>
                <a:lnTo>
                  <a:pt x="346430" y="84912"/>
                </a:lnTo>
                <a:lnTo>
                  <a:pt x="178396" y="84912"/>
                </a:lnTo>
                <a:lnTo>
                  <a:pt x="178396" y="66751"/>
                </a:lnTo>
                <a:lnTo>
                  <a:pt x="127495" y="52666"/>
                </a:lnTo>
                <a:lnTo>
                  <a:pt x="50888" y="52666"/>
                </a:lnTo>
                <a:lnTo>
                  <a:pt x="0" y="66751"/>
                </a:lnTo>
                <a:lnTo>
                  <a:pt x="0" y="590956"/>
                </a:lnTo>
                <a:lnTo>
                  <a:pt x="2641" y="640029"/>
                </a:lnTo>
                <a:lnTo>
                  <a:pt x="10414" y="687578"/>
                </a:lnTo>
                <a:lnTo>
                  <a:pt x="23025" y="733336"/>
                </a:lnTo>
                <a:lnTo>
                  <a:pt x="40195" y="777024"/>
                </a:lnTo>
                <a:lnTo>
                  <a:pt x="61645" y="818375"/>
                </a:lnTo>
                <a:lnTo>
                  <a:pt x="87109" y="857097"/>
                </a:lnTo>
                <a:lnTo>
                  <a:pt x="116306" y="892924"/>
                </a:lnTo>
                <a:lnTo>
                  <a:pt x="148958" y="925576"/>
                </a:lnTo>
                <a:lnTo>
                  <a:pt x="184772" y="954773"/>
                </a:lnTo>
                <a:lnTo>
                  <a:pt x="223507" y="980236"/>
                </a:lnTo>
                <a:lnTo>
                  <a:pt x="264845" y="1001699"/>
                </a:lnTo>
                <a:lnTo>
                  <a:pt x="308533" y="1018870"/>
                </a:lnTo>
                <a:lnTo>
                  <a:pt x="354304" y="1031468"/>
                </a:lnTo>
                <a:lnTo>
                  <a:pt x="401853" y="1039241"/>
                </a:lnTo>
                <a:lnTo>
                  <a:pt x="450913" y="1041895"/>
                </a:lnTo>
                <a:lnTo>
                  <a:pt x="459359" y="1041895"/>
                </a:lnTo>
                <a:lnTo>
                  <a:pt x="508419" y="1039241"/>
                </a:lnTo>
                <a:lnTo>
                  <a:pt x="555967" y="1031468"/>
                </a:lnTo>
                <a:lnTo>
                  <a:pt x="601726" y="1018870"/>
                </a:lnTo>
                <a:lnTo>
                  <a:pt x="645414" y="1001699"/>
                </a:lnTo>
                <a:lnTo>
                  <a:pt x="686765" y="980236"/>
                </a:lnTo>
                <a:lnTo>
                  <a:pt x="691857" y="976884"/>
                </a:lnTo>
                <a:lnTo>
                  <a:pt x="725487" y="954773"/>
                </a:lnTo>
                <a:lnTo>
                  <a:pt x="761314" y="925576"/>
                </a:lnTo>
                <a:lnTo>
                  <a:pt x="793965" y="892924"/>
                </a:lnTo>
                <a:lnTo>
                  <a:pt x="823150" y="857097"/>
                </a:lnTo>
                <a:lnTo>
                  <a:pt x="848614" y="818375"/>
                </a:lnTo>
                <a:lnTo>
                  <a:pt x="870077" y="777024"/>
                </a:lnTo>
                <a:lnTo>
                  <a:pt x="887247" y="733336"/>
                </a:lnTo>
                <a:lnTo>
                  <a:pt x="899858" y="687578"/>
                </a:lnTo>
                <a:lnTo>
                  <a:pt x="907618" y="640029"/>
                </a:lnTo>
                <a:lnTo>
                  <a:pt x="910272" y="590956"/>
                </a:lnTo>
                <a:lnTo>
                  <a:pt x="910272" y="146977"/>
                </a:lnTo>
                <a:lnTo>
                  <a:pt x="910272" y="94386"/>
                </a:lnTo>
                <a:close/>
              </a:path>
            </a:pathLst>
          </a:custGeom>
          <a:solidFill>
            <a:srgbClr val="0069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14297686" y="8741619"/>
            <a:ext cx="544195" cy="123189"/>
          </a:xfrm>
          <a:custGeom>
            <a:avLst/>
            <a:gdLst/>
            <a:ahLst/>
            <a:cxnLst/>
            <a:rect l="l" t="t" r="r" b="b"/>
            <a:pathLst>
              <a:path w="544194" h="123190">
                <a:moveTo>
                  <a:pt x="99517" y="0"/>
                </a:moveTo>
                <a:lnTo>
                  <a:pt x="0" y="0"/>
                </a:lnTo>
                <a:lnTo>
                  <a:pt x="0" y="20320"/>
                </a:lnTo>
                <a:lnTo>
                  <a:pt x="39154" y="20320"/>
                </a:lnTo>
                <a:lnTo>
                  <a:pt x="39154" y="120650"/>
                </a:lnTo>
                <a:lnTo>
                  <a:pt x="60363" y="120650"/>
                </a:lnTo>
                <a:lnTo>
                  <a:pt x="60363" y="20320"/>
                </a:lnTo>
                <a:lnTo>
                  <a:pt x="99517" y="20320"/>
                </a:lnTo>
                <a:lnTo>
                  <a:pt x="99517" y="0"/>
                </a:lnTo>
                <a:close/>
              </a:path>
              <a:path w="544194" h="123190">
                <a:moveTo>
                  <a:pt x="169367" y="81927"/>
                </a:moveTo>
                <a:lnTo>
                  <a:pt x="166382" y="65735"/>
                </a:lnTo>
                <a:lnTo>
                  <a:pt x="162496" y="59855"/>
                </a:lnTo>
                <a:lnTo>
                  <a:pt x="157886" y="52844"/>
                </a:lnTo>
                <a:lnTo>
                  <a:pt x="148336" y="46736"/>
                </a:lnTo>
                <a:lnTo>
                  <a:pt x="148336" y="81927"/>
                </a:lnTo>
                <a:lnTo>
                  <a:pt x="146735" y="91071"/>
                </a:lnTo>
                <a:lnTo>
                  <a:pt x="142290" y="98107"/>
                </a:lnTo>
                <a:lnTo>
                  <a:pt x="135597" y="102590"/>
                </a:lnTo>
                <a:lnTo>
                  <a:pt x="127127" y="104178"/>
                </a:lnTo>
                <a:lnTo>
                  <a:pt x="118745" y="102514"/>
                </a:lnTo>
                <a:lnTo>
                  <a:pt x="112064" y="97904"/>
                </a:lnTo>
                <a:lnTo>
                  <a:pt x="107670" y="90855"/>
                </a:lnTo>
                <a:lnTo>
                  <a:pt x="106070" y="81927"/>
                </a:lnTo>
                <a:lnTo>
                  <a:pt x="107708" y="72809"/>
                </a:lnTo>
                <a:lnTo>
                  <a:pt x="112204" y="65849"/>
                </a:lnTo>
                <a:lnTo>
                  <a:pt x="118884" y="61404"/>
                </a:lnTo>
                <a:lnTo>
                  <a:pt x="127127" y="59855"/>
                </a:lnTo>
                <a:lnTo>
                  <a:pt x="135534" y="61455"/>
                </a:lnTo>
                <a:lnTo>
                  <a:pt x="142252" y="65976"/>
                </a:lnTo>
                <a:lnTo>
                  <a:pt x="146723" y="72948"/>
                </a:lnTo>
                <a:lnTo>
                  <a:pt x="148336" y="81927"/>
                </a:lnTo>
                <a:lnTo>
                  <a:pt x="148336" y="46736"/>
                </a:lnTo>
                <a:lnTo>
                  <a:pt x="144564" y="44310"/>
                </a:lnTo>
                <a:lnTo>
                  <a:pt x="127127" y="41224"/>
                </a:lnTo>
                <a:lnTo>
                  <a:pt x="109677" y="44310"/>
                </a:lnTo>
                <a:lnTo>
                  <a:pt x="96354" y="52844"/>
                </a:lnTo>
                <a:lnTo>
                  <a:pt x="87845" y="65735"/>
                </a:lnTo>
                <a:lnTo>
                  <a:pt x="84861" y="81927"/>
                </a:lnTo>
                <a:lnTo>
                  <a:pt x="87845" y="98107"/>
                </a:lnTo>
                <a:lnTo>
                  <a:pt x="96354" y="111010"/>
                </a:lnTo>
                <a:lnTo>
                  <a:pt x="109677" y="119545"/>
                </a:lnTo>
                <a:lnTo>
                  <a:pt x="127127" y="122631"/>
                </a:lnTo>
                <a:lnTo>
                  <a:pt x="144564" y="119545"/>
                </a:lnTo>
                <a:lnTo>
                  <a:pt x="157886" y="111010"/>
                </a:lnTo>
                <a:lnTo>
                  <a:pt x="162382" y="104178"/>
                </a:lnTo>
                <a:lnTo>
                  <a:pt x="166382" y="98107"/>
                </a:lnTo>
                <a:lnTo>
                  <a:pt x="169367" y="81927"/>
                </a:lnTo>
                <a:close/>
              </a:path>
              <a:path w="544194" h="123190">
                <a:moveTo>
                  <a:pt x="273392" y="43116"/>
                </a:moveTo>
                <a:lnTo>
                  <a:pt x="255968" y="43116"/>
                </a:lnTo>
                <a:lnTo>
                  <a:pt x="230962" y="75539"/>
                </a:lnTo>
                <a:lnTo>
                  <a:pt x="204571" y="43116"/>
                </a:lnTo>
                <a:lnTo>
                  <a:pt x="186639" y="43116"/>
                </a:lnTo>
                <a:lnTo>
                  <a:pt x="186639" y="120738"/>
                </a:lnTo>
                <a:lnTo>
                  <a:pt x="206476" y="120738"/>
                </a:lnTo>
                <a:lnTo>
                  <a:pt x="206476" y="73304"/>
                </a:lnTo>
                <a:lnTo>
                  <a:pt x="230098" y="102273"/>
                </a:lnTo>
                <a:lnTo>
                  <a:pt x="230619" y="102273"/>
                </a:lnTo>
                <a:lnTo>
                  <a:pt x="253555" y="73304"/>
                </a:lnTo>
                <a:lnTo>
                  <a:pt x="253555" y="120738"/>
                </a:lnTo>
                <a:lnTo>
                  <a:pt x="273392" y="120738"/>
                </a:lnTo>
                <a:lnTo>
                  <a:pt x="273392" y="43116"/>
                </a:lnTo>
                <a:close/>
              </a:path>
              <a:path w="544194" h="123190">
                <a:moveTo>
                  <a:pt x="363601" y="109181"/>
                </a:moveTo>
                <a:lnTo>
                  <a:pt x="354279" y="94691"/>
                </a:lnTo>
                <a:lnTo>
                  <a:pt x="349275" y="100203"/>
                </a:lnTo>
                <a:lnTo>
                  <a:pt x="342734" y="104178"/>
                </a:lnTo>
                <a:lnTo>
                  <a:pt x="334276" y="104178"/>
                </a:lnTo>
                <a:lnTo>
                  <a:pt x="325831" y="102641"/>
                </a:lnTo>
                <a:lnTo>
                  <a:pt x="318668" y="98221"/>
                </a:lnTo>
                <a:lnTo>
                  <a:pt x="313715" y="91224"/>
                </a:lnTo>
                <a:lnTo>
                  <a:pt x="311861" y="81915"/>
                </a:lnTo>
                <a:lnTo>
                  <a:pt x="313677" y="72720"/>
                </a:lnTo>
                <a:lnTo>
                  <a:pt x="318503" y="65773"/>
                </a:lnTo>
                <a:lnTo>
                  <a:pt x="325399" y="61379"/>
                </a:lnTo>
                <a:lnTo>
                  <a:pt x="333425" y="59842"/>
                </a:lnTo>
                <a:lnTo>
                  <a:pt x="340487" y="59842"/>
                </a:lnTo>
                <a:lnTo>
                  <a:pt x="346862" y="61747"/>
                </a:lnTo>
                <a:lnTo>
                  <a:pt x="352729" y="67437"/>
                </a:lnTo>
                <a:lnTo>
                  <a:pt x="362051" y="51739"/>
                </a:lnTo>
                <a:lnTo>
                  <a:pt x="355904" y="47040"/>
                </a:lnTo>
                <a:lnTo>
                  <a:pt x="348513" y="43764"/>
                </a:lnTo>
                <a:lnTo>
                  <a:pt x="340067" y="41846"/>
                </a:lnTo>
                <a:lnTo>
                  <a:pt x="330822" y="41224"/>
                </a:lnTo>
                <a:lnTo>
                  <a:pt x="314579" y="44399"/>
                </a:lnTo>
                <a:lnTo>
                  <a:pt x="301866" y="53098"/>
                </a:lnTo>
                <a:lnTo>
                  <a:pt x="293598" y="66027"/>
                </a:lnTo>
                <a:lnTo>
                  <a:pt x="290639" y="81915"/>
                </a:lnTo>
                <a:lnTo>
                  <a:pt x="293674" y="98615"/>
                </a:lnTo>
                <a:lnTo>
                  <a:pt x="302234" y="111455"/>
                </a:lnTo>
                <a:lnTo>
                  <a:pt x="315518" y="119710"/>
                </a:lnTo>
                <a:lnTo>
                  <a:pt x="332727" y="122631"/>
                </a:lnTo>
                <a:lnTo>
                  <a:pt x="341934" y="121767"/>
                </a:lnTo>
                <a:lnTo>
                  <a:pt x="350431" y="119202"/>
                </a:lnTo>
                <a:lnTo>
                  <a:pt x="357784" y="114985"/>
                </a:lnTo>
                <a:lnTo>
                  <a:pt x="363601" y="109181"/>
                </a:lnTo>
                <a:close/>
              </a:path>
              <a:path w="544194" h="123190">
                <a:moveTo>
                  <a:pt x="399313" y="43129"/>
                </a:moveTo>
                <a:lnTo>
                  <a:pt x="379476" y="43129"/>
                </a:lnTo>
                <a:lnTo>
                  <a:pt x="379476" y="120738"/>
                </a:lnTo>
                <a:lnTo>
                  <a:pt x="399313" y="120738"/>
                </a:lnTo>
                <a:lnTo>
                  <a:pt x="399313" y="43129"/>
                </a:lnTo>
                <a:close/>
              </a:path>
              <a:path w="544194" h="123190">
                <a:moveTo>
                  <a:pt x="456577" y="120738"/>
                </a:moveTo>
                <a:lnTo>
                  <a:pt x="423113" y="80035"/>
                </a:lnTo>
                <a:lnTo>
                  <a:pt x="452945" y="43129"/>
                </a:lnTo>
                <a:lnTo>
                  <a:pt x="427939" y="43129"/>
                </a:lnTo>
                <a:lnTo>
                  <a:pt x="400011" y="81584"/>
                </a:lnTo>
                <a:lnTo>
                  <a:pt x="430695" y="120738"/>
                </a:lnTo>
                <a:lnTo>
                  <a:pt x="456577" y="120738"/>
                </a:lnTo>
                <a:close/>
              </a:path>
              <a:path w="544194" h="123190">
                <a:moveTo>
                  <a:pt x="544195" y="43116"/>
                </a:moveTo>
                <a:lnTo>
                  <a:pt x="524383" y="43116"/>
                </a:lnTo>
                <a:lnTo>
                  <a:pt x="488162" y="92265"/>
                </a:lnTo>
                <a:lnTo>
                  <a:pt x="488162" y="43116"/>
                </a:lnTo>
                <a:lnTo>
                  <a:pt x="468312" y="43116"/>
                </a:lnTo>
                <a:lnTo>
                  <a:pt x="468312" y="120726"/>
                </a:lnTo>
                <a:lnTo>
                  <a:pt x="488162" y="120726"/>
                </a:lnTo>
                <a:lnTo>
                  <a:pt x="524383" y="71577"/>
                </a:lnTo>
                <a:lnTo>
                  <a:pt x="524383" y="120726"/>
                </a:lnTo>
                <a:lnTo>
                  <a:pt x="544195" y="120726"/>
                </a:lnTo>
                <a:lnTo>
                  <a:pt x="544195" y="43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bg object 10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3979" y="8745929"/>
            <a:ext cx="75882" cy="116415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96831" y="8919457"/>
            <a:ext cx="1322131" cy="324434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06334" y="8461386"/>
            <a:ext cx="822513" cy="195105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87018" y="9080889"/>
            <a:ext cx="488042" cy="1470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8153" y="273271"/>
            <a:ext cx="7788275" cy="242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82062" y="2240849"/>
            <a:ext cx="15739974" cy="6423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mailto:katja197@yandex.r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917" y="9159875"/>
            <a:ext cx="3568342" cy="160736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3348649" y="9620365"/>
            <a:ext cx="45581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rgbClr val="005970"/>
                </a:solidFill>
                <a:latin typeface="Formular" panose="020000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академия аналитики данных</a:t>
            </a:r>
          </a:p>
          <a:p>
            <a:r>
              <a:rPr lang="ru-RU" sz="2200" dirty="0">
                <a:solidFill>
                  <a:srgbClr val="005970"/>
                </a:solidFill>
                <a:latin typeface="Formular" panose="020000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при Томском государственном</a:t>
            </a:r>
          </a:p>
          <a:p>
            <a:r>
              <a:rPr lang="ru-RU" sz="2200" dirty="0">
                <a:solidFill>
                  <a:srgbClr val="005970"/>
                </a:solidFill>
                <a:latin typeface="Formular" panose="020000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университете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3350237" y="8584860"/>
            <a:ext cx="43043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spc="-300" dirty="0">
                <a:solidFill>
                  <a:srgbClr val="005970"/>
                </a:solidFill>
                <a:latin typeface="Formular" panose="02000000000000000000" pitchFamily="2" charset="-52"/>
              </a:rPr>
              <a:t>data-diving</a:t>
            </a:r>
            <a:endParaRPr lang="ru-RU" sz="1100" dirty="0">
              <a:solidFill>
                <a:srgbClr val="005970"/>
              </a:solidFill>
            </a:endParaRPr>
          </a:p>
        </p:txBody>
      </p:sp>
      <p:grpSp>
        <p:nvGrpSpPr>
          <p:cNvPr id="82" name="Группа 81"/>
          <p:cNvGrpSpPr/>
          <p:nvPr/>
        </p:nvGrpSpPr>
        <p:grpSpPr>
          <a:xfrm>
            <a:off x="13457613" y="6020246"/>
            <a:ext cx="3397894" cy="2536597"/>
            <a:chOff x="13799695" y="6020246"/>
            <a:chExt cx="3397894" cy="2536597"/>
          </a:xfrm>
        </p:grpSpPr>
        <p:sp>
          <p:nvSpPr>
            <p:cNvPr id="83" name="object 41"/>
            <p:cNvSpPr/>
            <p:nvPr/>
          </p:nvSpPr>
          <p:spPr>
            <a:xfrm>
              <a:off x="13799695" y="8258397"/>
              <a:ext cx="2748280" cy="149225"/>
            </a:xfrm>
            <a:custGeom>
              <a:avLst/>
              <a:gdLst/>
              <a:ahLst/>
              <a:cxnLst/>
              <a:rect l="l" t="t" r="r" b="b"/>
              <a:pathLst>
                <a:path w="2748280" h="149225">
                  <a:moveTo>
                    <a:pt x="2747665" y="0"/>
                  </a:moveTo>
                  <a:lnTo>
                    <a:pt x="0" y="0"/>
                  </a:lnTo>
                  <a:lnTo>
                    <a:pt x="0" y="149210"/>
                  </a:lnTo>
                  <a:lnTo>
                    <a:pt x="2747665" y="149210"/>
                  </a:lnTo>
                  <a:lnTo>
                    <a:pt x="2747665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84" name="Группа 83"/>
            <p:cNvGrpSpPr/>
            <p:nvPr/>
          </p:nvGrpSpPr>
          <p:grpSpPr>
            <a:xfrm>
              <a:off x="13799695" y="6020246"/>
              <a:ext cx="3397894" cy="2536597"/>
              <a:chOff x="13799695" y="6020246"/>
              <a:chExt cx="3397894" cy="2536597"/>
            </a:xfrm>
          </p:grpSpPr>
          <p:sp>
            <p:nvSpPr>
              <p:cNvPr id="85" name="object 39"/>
              <p:cNvSpPr/>
              <p:nvPr/>
            </p:nvSpPr>
            <p:spPr>
              <a:xfrm>
                <a:off x="13799704" y="7213927"/>
                <a:ext cx="339788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3397884" h="149225">
                    <a:moveTo>
                      <a:pt x="3397613" y="0"/>
                    </a:moveTo>
                    <a:lnTo>
                      <a:pt x="0" y="0"/>
                    </a:lnTo>
                    <a:lnTo>
                      <a:pt x="0" y="149210"/>
                    </a:lnTo>
                    <a:lnTo>
                      <a:pt x="3397613" y="149210"/>
                    </a:lnTo>
                    <a:lnTo>
                      <a:pt x="3397613" y="0"/>
                    </a:lnTo>
                    <a:close/>
                  </a:path>
                </a:pathLst>
              </a:custGeom>
              <a:solidFill>
                <a:srgbClr val="59BF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44"/>
              <p:cNvSpPr/>
              <p:nvPr/>
            </p:nvSpPr>
            <p:spPr>
              <a:xfrm>
                <a:off x="13799695" y="7661557"/>
                <a:ext cx="331089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3310890" h="149225">
                    <a:moveTo>
                      <a:pt x="3310328" y="0"/>
                    </a:moveTo>
                    <a:lnTo>
                      <a:pt x="0" y="0"/>
                    </a:lnTo>
                    <a:lnTo>
                      <a:pt x="0" y="149210"/>
                    </a:lnTo>
                    <a:lnTo>
                      <a:pt x="3310328" y="149210"/>
                    </a:lnTo>
                    <a:lnTo>
                      <a:pt x="3310328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87" name="Группа 86"/>
              <p:cNvGrpSpPr/>
              <p:nvPr/>
            </p:nvGrpSpPr>
            <p:grpSpPr>
              <a:xfrm>
                <a:off x="13799695" y="6020246"/>
                <a:ext cx="3397894" cy="2536597"/>
                <a:chOff x="13799695" y="6020246"/>
                <a:chExt cx="3397894" cy="2536597"/>
              </a:xfrm>
            </p:grpSpPr>
            <p:sp>
              <p:nvSpPr>
                <p:cNvPr id="88" name="object 42"/>
                <p:cNvSpPr/>
                <p:nvPr/>
              </p:nvSpPr>
              <p:spPr>
                <a:xfrm>
                  <a:off x="13799704" y="6318666"/>
                  <a:ext cx="2974340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340" h="149225">
                      <a:moveTo>
                        <a:pt x="2973794" y="0"/>
                      </a:moveTo>
                      <a:lnTo>
                        <a:pt x="0" y="0"/>
                      </a:lnTo>
                      <a:lnTo>
                        <a:pt x="0" y="149210"/>
                      </a:lnTo>
                      <a:lnTo>
                        <a:pt x="2973794" y="149210"/>
                      </a:lnTo>
                      <a:lnTo>
                        <a:pt x="2973794" y="0"/>
                      </a:lnTo>
                      <a:close/>
                    </a:path>
                  </a:pathLst>
                </a:custGeom>
                <a:solidFill>
                  <a:srgbClr val="0D596E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grpSp>
              <p:nvGrpSpPr>
                <p:cNvPr id="89" name="Группа 88"/>
                <p:cNvGrpSpPr/>
                <p:nvPr/>
              </p:nvGrpSpPr>
              <p:grpSpPr>
                <a:xfrm>
                  <a:off x="13799695" y="6020246"/>
                  <a:ext cx="3397894" cy="2536597"/>
                  <a:chOff x="13799695" y="6020246"/>
                  <a:chExt cx="3397894" cy="2536597"/>
                </a:xfrm>
              </p:grpSpPr>
              <p:grpSp>
                <p:nvGrpSpPr>
                  <p:cNvPr id="90" name="Группа 89"/>
                  <p:cNvGrpSpPr/>
                  <p:nvPr/>
                </p:nvGrpSpPr>
                <p:grpSpPr>
                  <a:xfrm>
                    <a:off x="13799695" y="6020246"/>
                    <a:ext cx="3397894" cy="2536597"/>
                    <a:chOff x="13799695" y="6020246"/>
                    <a:chExt cx="3397894" cy="2536597"/>
                  </a:xfrm>
                </p:grpSpPr>
                <p:grpSp>
                  <p:nvGrpSpPr>
                    <p:cNvPr id="92" name="object 25"/>
                    <p:cNvGrpSpPr/>
                    <p:nvPr/>
                  </p:nvGrpSpPr>
                  <p:grpSpPr>
                    <a:xfrm>
                      <a:off x="13799695" y="6020246"/>
                      <a:ext cx="2748280" cy="298450"/>
                      <a:chOff x="13799695" y="6020246"/>
                      <a:chExt cx="2748280" cy="298450"/>
                    </a:xfrm>
                  </p:grpSpPr>
                  <p:sp>
                    <p:nvSpPr>
                      <p:cNvPr id="107" name="object 26"/>
                      <p:cNvSpPr/>
                      <p:nvPr/>
                    </p:nvSpPr>
                    <p:spPr>
                      <a:xfrm>
                        <a:off x="13799706" y="6020246"/>
                        <a:ext cx="245872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58719" h="149225">
                            <a:moveTo>
                              <a:pt x="2458364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2458364" y="149210"/>
                            </a:lnTo>
                            <a:lnTo>
                              <a:pt x="2458364" y="0"/>
                            </a:lnTo>
                            <a:close/>
                          </a:path>
                        </a:pathLst>
                      </a:custGeom>
                      <a:solidFill>
                        <a:srgbClr val="008AC2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8" name="object 27"/>
                      <p:cNvSpPr/>
                      <p:nvPr/>
                    </p:nvSpPr>
                    <p:spPr>
                      <a:xfrm>
                        <a:off x="13799695" y="6169456"/>
                        <a:ext cx="274828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48280" h="149225">
                            <a:moveTo>
                              <a:pt x="2747665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2747665" y="149199"/>
                            </a:lnTo>
                            <a:lnTo>
                              <a:pt x="2747665" y="0"/>
                            </a:lnTo>
                            <a:close/>
                          </a:path>
                        </a:pathLst>
                      </a:custGeom>
                      <a:solidFill>
                        <a:srgbClr val="F5D1B3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sp>
                  <p:nvSpPr>
                    <p:cNvPr id="93" name="object 28"/>
                    <p:cNvSpPr/>
                    <p:nvPr/>
                  </p:nvSpPr>
                  <p:spPr>
                    <a:xfrm>
                      <a:off x="13799695" y="6617086"/>
                      <a:ext cx="329946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9459" h="149225">
                          <a:moveTo>
                            <a:pt x="3298862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3298862" y="149210"/>
                          </a:lnTo>
                          <a:lnTo>
                            <a:pt x="3298862" y="0"/>
                          </a:lnTo>
                          <a:close/>
                        </a:path>
                      </a:pathLst>
                    </a:custGeom>
                    <a:solidFill>
                      <a:srgbClr val="94E3F5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  <p:grpSp>
                  <p:nvGrpSpPr>
                    <p:cNvPr id="94" name="object 29"/>
                    <p:cNvGrpSpPr/>
                    <p:nvPr/>
                  </p:nvGrpSpPr>
                  <p:grpSpPr>
                    <a:xfrm>
                      <a:off x="13799704" y="6915517"/>
                      <a:ext cx="3397885" cy="298450"/>
                      <a:chOff x="13799704" y="6915517"/>
                      <a:chExt cx="3397885" cy="298450"/>
                    </a:xfrm>
                  </p:grpSpPr>
                  <p:sp>
                    <p:nvSpPr>
                      <p:cNvPr id="105" name="object 30"/>
                      <p:cNvSpPr/>
                      <p:nvPr/>
                    </p:nvSpPr>
                    <p:spPr>
                      <a:xfrm>
                        <a:off x="13799704" y="691551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3397613" y="149199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00A6B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6" name="object 31"/>
                      <p:cNvSpPr/>
                      <p:nvPr/>
                    </p:nvSpPr>
                    <p:spPr>
                      <a:xfrm>
                        <a:off x="13799704" y="706471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397613" y="149210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F5D1B3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grpSp>
                  <p:nvGrpSpPr>
                    <p:cNvPr id="95" name="object 32"/>
                    <p:cNvGrpSpPr/>
                    <p:nvPr/>
                  </p:nvGrpSpPr>
                  <p:grpSpPr>
                    <a:xfrm>
                      <a:off x="13799704" y="7363137"/>
                      <a:ext cx="3397885" cy="298450"/>
                      <a:chOff x="13799704" y="7363137"/>
                      <a:chExt cx="3397885" cy="298450"/>
                    </a:xfrm>
                  </p:grpSpPr>
                  <p:sp>
                    <p:nvSpPr>
                      <p:cNvPr id="103" name="object 33"/>
                      <p:cNvSpPr/>
                      <p:nvPr/>
                    </p:nvSpPr>
                    <p:spPr>
                      <a:xfrm>
                        <a:off x="13799704" y="736313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397613" y="149210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94E3F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4" name="object 34"/>
                      <p:cNvSpPr/>
                      <p:nvPr/>
                    </p:nvSpPr>
                    <p:spPr>
                      <a:xfrm>
                        <a:off x="13799704" y="751235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3397613" y="149199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00A6B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grpSp>
                  <p:nvGrpSpPr>
                    <p:cNvPr id="96" name="object 35"/>
                    <p:cNvGrpSpPr/>
                    <p:nvPr/>
                  </p:nvGrpSpPr>
                  <p:grpSpPr>
                    <a:xfrm>
                      <a:off x="13799695" y="7810767"/>
                      <a:ext cx="3310890" cy="447675"/>
                      <a:chOff x="13799695" y="7810767"/>
                      <a:chExt cx="3310890" cy="447675"/>
                    </a:xfrm>
                  </p:grpSpPr>
                  <p:sp>
                    <p:nvSpPr>
                      <p:cNvPr id="100" name="object 36"/>
                      <p:cNvSpPr/>
                      <p:nvPr/>
                    </p:nvSpPr>
                    <p:spPr>
                      <a:xfrm>
                        <a:off x="13799695" y="7810767"/>
                        <a:ext cx="331089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10890" h="149225">
                            <a:moveTo>
                              <a:pt x="3310328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310328" y="149210"/>
                            </a:lnTo>
                            <a:lnTo>
                              <a:pt x="3310328" y="0"/>
                            </a:lnTo>
                            <a:close/>
                          </a:path>
                        </a:pathLst>
                      </a:custGeom>
                      <a:solidFill>
                        <a:srgbClr val="94E3F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1" name="object 37"/>
                      <p:cNvSpPr/>
                      <p:nvPr/>
                    </p:nvSpPr>
                    <p:spPr>
                      <a:xfrm>
                        <a:off x="13799695" y="7959988"/>
                        <a:ext cx="313690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36900" h="149225">
                            <a:moveTo>
                              <a:pt x="3136532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136532" y="149210"/>
                            </a:lnTo>
                            <a:lnTo>
                              <a:pt x="3136532" y="0"/>
                            </a:lnTo>
                            <a:close/>
                          </a:path>
                        </a:pathLst>
                      </a:custGeom>
                      <a:solidFill>
                        <a:srgbClr val="00A6B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2" name="object 38"/>
                      <p:cNvSpPr/>
                      <p:nvPr/>
                    </p:nvSpPr>
                    <p:spPr>
                      <a:xfrm>
                        <a:off x="13799706" y="8109198"/>
                        <a:ext cx="297434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74340" h="149225">
                            <a:moveTo>
                              <a:pt x="2973794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2973794" y="149199"/>
                            </a:lnTo>
                            <a:lnTo>
                              <a:pt x="2973794" y="0"/>
                            </a:lnTo>
                            <a:close/>
                          </a:path>
                        </a:pathLst>
                      </a:custGeom>
                      <a:solidFill>
                        <a:srgbClr val="94DED9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sp>
                  <p:nvSpPr>
                    <p:cNvPr id="97" name="object 40"/>
                    <p:cNvSpPr/>
                    <p:nvPr/>
                  </p:nvSpPr>
                  <p:spPr>
                    <a:xfrm>
                      <a:off x="13799695" y="6467876"/>
                      <a:ext cx="313690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6900" h="149225">
                          <a:moveTo>
                            <a:pt x="3136532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3136532" y="149210"/>
                          </a:lnTo>
                          <a:lnTo>
                            <a:pt x="3136532" y="0"/>
                          </a:lnTo>
                          <a:close/>
                        </a:path>
                      </a:pathLst>
                    </a:custGeom>
                    <a:solidFill>
                      <a:srgbClr val="F7692B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  <p:sp>
                  <p:nvSpPr>
                    <p:cNvPr id="98" name="object 43"/>
                    <p:cNvSpPr/>
                    <p:nvPr/>
                  </p:nvSpPr>
                  <p:spPr>
                    <a:xfrm>
                      <a:off x="13799695" y="6766296"/>
                      <a:ext cx="329946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9459" h="149225">
                          <a:moveTo>
                            <a:pt x="3298862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3298862" y="149210"/>
                          </a:lnTo>
                          <a:lnTo>
                            <a:pt x="3298862" y="0"/>
                          </a:lnTo>
                          <a:close/>
                        </a:path>
                      </a:pathLst>
                    </a:custGeom>
                    <a:solidFill>
                      <a:srgbClr val="0D596E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  <p:sp>
                  <p:nvSpPr>
                    <p:cNvPr id="99" name="object 45"/>
                    <p:cNvSpPr/>
                    <p:nvPr/>
                  </p:nvSpPr>
                  <p:spPr>
                    <a:xfrm>
                      <a:off x="13799704" y="8407618"/>
                      <a:ext cx="245872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719" h="149225">
                          <a:moveTo>
                            <a:pt x="2458364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2458364" y="149210"/>
                          </a:lnTo>
                          <a:lnTo>
                            <a:pt x="2458364" y="0"/>
                          </a:lnTo>
                          <a:close/>
                        </a:path>
                      </a:pathLst>
                    </a:custGeom>
                    <a:solidFill>
                      <a:srgbClr val="0D596E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</p:grpSp>
              <p:sp>
                <p:nvSpPr>
                  <p:cNvPr id="91" name="object 46"/>
                  <p:cNvSpPr/>
                  <p:nvPr/>
                </p:nvSpPr>
                <p:spPr>
                  <a:xfrm>
                    <a:off x="14839323" y="6720907"/>
                    <a:ext cx="1196975" cy="1135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6975" h="1135379">
                        <a:moveTo>
                          <a:pt x="405851" y="0"/>
                        </a:moveTo>
                        <a:lnTo>
                          <a:pt x="0" y="0"/>
                        </a:lnTo>
                        <a:lnTo>
                          <a:pt x="0" y="1135253"/>
                        </a:lnTo>
                        <a:lnTo>
                          <a:pt x="405851" y="1135253"/>
                        </a:lnTo>
                        <a:lnTo>
                          <a:pt x="487955" y="1133740"/>
                        </a:lnTo>
                        <a:lnTo>
                          <a:pt x="564248" y="1129304"/>
                        </a:lnTo>
                        <a:lnTo>
                          <a:pt x="634940" y="1122097"/>
                        </a:lnTo>
                        <a:lnTo>
                          <a:pt x="700240" y="1112273"/>
                        </a:lnTo>
                        <a:lnTo>
                          <a:pt x="760357" y="1099985"/>
                        </a:lnTo>
                        <a:lnTo>
                          <a:pt x="815501" y="1085386"/>
                        </a:lnTo>
                        <a:lnTo>
                          <a:pt x="865880" y="1068630"/>
                        </a:lnTo>
                        <a:lnTo>
                          <a:pt x="911705" y="1049869"/>
                        </a:lnTo>
                        <a:lnTo>
                          <a:pt x="953185" y="1029257"/>
                        </a:lnTo>
                        <a:lnTo>
                          <a:pt x="990529" y="1006947"/>
                        </a:lnTo>
                        <a:lnTo>
                          <a:pt x="1023946" y="983091"/>
                        </a:lnTo>
                        <a:lnTo>
                          <a:pt x="1053646" y="957844"/>
                        </a:lnTo>
                        <a:lnTo>
                          <a:pt x="1102732" y="903788"/>
                        </a:lnTo>
                        <a:lnTo>
                          <a:pt x="1139461" y="846003"/>
                        </a:lnTo>
                        <a:lnTo>
                          <a:pt x="1165508" y="785715"/>
                        </a:lnTo>
                        <a:lnTo>
                          <a:pt x="1182549" y="724148"/>
                        </a:lnTo>
                        <a:lnTo>
                          <a:pt x="1192258" y="662529"/>
                        </a:lnTo>
                        <a:lnTo>
                          <a:pt x="1196310" y="602084"/>
                        </a:lnTo>
                        <a:lnTo>
                          <a:pt x="1196738" y="572684"/>
                        </a:lnTo>
                        <a:lnTo>
                          <a:pt x="1196738" y="552286"/>
                        </a:lnTo>
                        <a:lnTo>
                          <a:pt x="1194886" y="495837"/>
                        </a:lnTo>
                        <a:lnTo>
                          <a:pt x="1188215" y="437013"/>
                        </a:lnTo>
                        <a:lnTo>
                          <a:pt x="1175050" y="377105"/>
                        </a:lnTo>
                        <a:lnTo>
                          <a:pt x="1153715" y="317398"/>
                        </a:lnTo>
                        <a:lnTo>
                          <a:pt x="1122536" y="259180"/>
                        </a:lnTo>
                        <a:lnTo>
                          <a:pt x="1079838" y="203740"/>
                        </a:lnTo>
                        <a:lnTo>
                          <a:pt x="1023946" y="152365"/>
                        </a:lnTo>
                        <a:lnTo>
                          <a:pt x="990529" y="128604"/>
                        </a:lnTo>
                        <a:lnTo>
                          <a:pt x="953185" y="106342"/>
                        </a:lnTo>
                        <a:lnTo>
                          <a:pt x="911705" y="85740"/>
                        </a:lnTo>
                        <a:lnTo>
                          <a:pt x="865880" y="66959"/>
                        </a:lnTo>
                        <a:lnTo>
                          <a:pt x="815501" y="50160"/>
                        </a:lnTo>
                        <a:lnTo>
                          <a:pt x="760357" y="35504"/>
                        </a:lnTo>
                        <a:lnTo>
                          <a:pt x="700240" y="23151"/>
                        </a:lnTo>
                        <a:lnTo>
                          <a:pt x="634940" y="13264"/>
                        </a:lnTo>
                        <a:lnTo>
                          <a:pt x="564248" y="6002"/>
                        </a:lnTo>
                        <a:lnTo>
                          <a:pt x="487955" y="1527"/>
                        </a:lnTo>
                        <a:lnTo>
                          <a:pt x="40585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</p:grpSp>
        </p:grpSp>
      </p:grpSp>
      <p:grpSp>
        <p:nvGrpSpPr>
          <p:cNvPr id="109" name="object 124"/>
          <p:cNvGrpSpPr/>
          <p:nvPr/>
        </p:nvGrpSpPr>
        <p:grpSpPr>
          <a:xfrm>
            <a:off x="0" y="6020246"/>
            <a:ext cx="13348649" cy="2536825"/>
            <a:chOff x="0" y="6020246"/>
            <a:chExt cx="13675360" cy="2536825"/>
          </a:xfrm>
        </p:grpSpPr>
        <p:sp>
          <p:nvSpPr>
            <p:cNvPr id="110" name="object 125"/>
            <p:cNvSpPr/>
            <p:nvPr/>
          </p:nvSpPr>
          <p:spPr>
            <a:xfrm>
              <a:off x="0" y="6020246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26"/>
            <p:cNvSpPr/>
            <p:nvPr/>
          </p:nvSpPr>
          <p:spPr>
            <a:xfrm>
              <a:off x="0" y="6167990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69"/>
                  </a:lnTo>
                  <a:lnTo>
                    <a:pt x="13674976" y="15186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27"/>
            <p:cNvSpPr/>
            <p:nvPr/>
          </p:nvSpPr>
          <p:spPr>
            <a:xfrm>
              <a:off x="0" y="6467635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59"/>
                  </a:lnTo>
                  <a:lnTo>
                    <a:pt x="13674976" y="15185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28"/>
            <p:cNvSpPr/>
            <p:nvPr/>
          </p:nvSpPr>
          <p:spPr>
            <a:xfrm>
              <a:off x="0" y="6319860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75"/>
                  </a:lnTo>
                  <a:lnTo>
                    <a:pt x="13674976" y="14777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29"/>
            <p:cNvSpPr/>
            <p:nvPr/>
          </p:nvSpPr>
          <p:spPr>
            <a:xfrm>
              <a:off x="0" y="6915014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69"/>
                  </a:lnTo>
                  <a:lnTo>
                    <a:pt x="13674976" y="15186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30"/>
            <p:cNvSpPr/>
            <p:nvPr/>
          </p:nvSpPr>
          <p:spPr>
            <a:xfrm>
              <a:off x="0" y="6767259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31"/>
            <p:cNvSpPr/>
            <p:nvPr/>
          </p:nvSpPr>
          <p:spPr>
            <a:xfrm>
              <a:off x="0" y="661949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65"/>
                  </a:lnTo>
                  <a:lnTo>
                    <a:pt x="13674976" y="14776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32"/>
            <p:cNvSpPr/>
            <p:nvPr/>
          </p:nvSpPr>
          <p:spPr>
            <a:xfrm>
              <a:off x="0" y="706688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65"/>
                  </a:lnTo>
                  <a:lnTo>
                    <a:pt x="13674976" y="14776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33"/>
            <p:cNvSpPr/>
            <p:nvPr/>
          </p:nvSpPr>
          <p:spPr>
            <a:xfrm>
              <a:off x="0" y="7214649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34"/>
            <p:cNvSpPr/>
            <p:nvPr/>
          </p:nvSpPr>
          <p:spPr>
            <a:xfrm>
              <a:off x="0" y="7362414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69"/>
                  </a:lnTo>
                  <a:lnTo>
                    <a:pt x="13674976" y="15186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35"/>
            <p:cNvSpPr/>
            <p:nvPr/>
          </p:nvSpPr>
          <p:spPr>
            <a:xfrm>
              <a:off x="0" y="751429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36"/>
            <p:cNvSpPr/>
            <p:nvPr/>
          </p:nvSpPr>
          <p:spPr>
            <a:xfrm>
              <a:off x="0" y="7662039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59"/>
                  </a:lnTo>
                  <a:lnTo>
                    <a:pt x="13674976" y="15185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37"/>
            <p:cNvSpPr/>
            <p:nvPr/>
          </p:nvSpPr>
          <p:spPr>
            <a:xfrm>
              <a:off x="0" y="7961673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65"/>
                  </a:lnTo>
                  <a:lnTo>
                    <a:pt x="13674976" y="14776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38"/>
            <p:cNvSpPr/>
            <p:nvPr/>
          </p:nvSpPr>
          <p:spPr>
            <a:xfrm>
              <a:off x="0" y="8109439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59"/>
                  </a:lnTo>
                  <a:lnTo>
                    <a:pt x="13674976" y="15185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39"/>
            <p:cNvSpPr/>
            <p:nvPr/>
          </p:nvSpPr>
          <p:spPr>
            <a:xfrm>
              <a:off x="0" y="8261298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86"/>
                  </a:lnTo>
                  <a:lnTo>
                    <a:pt x="13674976" y="147786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40"/>
            <p:cNvSpPr/>
            <p:nvPr/>
          </p:nvSpPr>
          <p:spPr>
            <a:xfrm>
              <a:off x="0" y="840908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1"/>
            <p:cNvSpPr/>
            <p:nvPr/>
          </p:nvSpPr>
          <p:spPr>
            <a:xfrm>
              <a:off x="0" y="7813898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75"/>
                  </a:lnTo>
                  <a:lnTo>
                    <a:pt x="13674976" y="14777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124">
            <a:extLst>
              <a:ext uri="{FF2B5EF4-FFF2-40B4-BE49-F238E27FC236}">
                <a16:creationId xmlns:a16="http://schemas.microsoft.com/office/drawing/2014/main" id="{C061D660-2701-47EF-A286-33B2B5C4475B}"/>
              </a:ext>
            </a:extLst>
          </p:cNvPr>
          <p:cNvSpPr txBox="1"/>
          <p:nvPr/>
        </p:nvSpPr>
        <p:spPr>
          <a:xfrm>
            <a:off x="13404850" y="5164039"/>
            <a:ext cx="5105400" cy="71923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650"/>
              </a:lnSpc>
              <a:spcBef>
                <a:spcPts val="130"/>
              </a:spcBef>
            </a:pPr>
            <a:r>
              <a:rPr lang="ru-RU" sz="3200" b="1" dirty="0" smtClean="0">
                <a:latin typeface="Formular" panose="02000000000000000000" pitchFamily="2" charset="-52"/>
                <a:cs typeface="Tahoma"/>
              </a:rPr>
              <a:t>Павлова Екатерина Валерьевна</a:t>
            </a:r>
            <a:endParaRPr lang="ru-RU" sz="3200" dirty="0">
              <a:latin typeface="Formular" panose="02000000000000000000" pitchFamily="2" charset="-52"/>
              <a:cs typeface="Tahoma"/>
            </a:endParaRPr>
          </a:p>
        </p:txBody>
      </p:sp>
      <p:sp>
        <p:nvSpPr>
          <p:cNvPr id="57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70050" y="1311275"/>
            <a:ext cx="12420600" cy="1524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>
              <a:lnSpc>
                <a:spcPct val="75000"/>
              </a:lnSpc>
            </a:pPr>
            <a:r>
              <a:rPr lang="ru-RU" sz="6000" kern="0" spc="-200" dirty="0">
                <a:solidFill>
                  <a:srgbClr val="005970"/>
                </a:solidFill>
                <a:latin typeface="Formular" panose="02000000000000000000" pitchFamily="2" charset="-52"/>
              </a:rPr>
              <a:t>Итоговый проект по программе «</a:t>
            </a:r>
            <a:r>
              <a:rPr lang="en-US" sz="6000" kern="0" spc="-200" dirty="0">
                <a:solidFill>
                  <a:srgbClr val="005970"/>
                </a:solidFill>
                <a:latin typeface="Formular" panose="02000000000000000000" pitchFamily="2" charset="-52"/>
              </a:rPr>
              <a:t>Data</a:t>
            </a:r>
            <a:r>
              <a:rPr lang="ru-RU" sz="6000" kern="0" spc="-200" dirty="0">
                <a:solidFill>
                  <a:srgbClr val="005970"/>
                </a:solidFill>
                <a:latin typeface="Formular" panose="02000000000000000000" pitchFamily="2" charset="-52"/>
              </a:rPr>
              <a:t>-аналитик: старт карьеры»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B9DF69-EFFD-4811-936B-3630CBBF02A6}"/>
              </a:ext>
            </a:extLst>
          </p:cNvPr>
          <p:cNvSpPr txBox="1"/>
          <p:nvPr/>
        </p:nvSpPr>
        <p:spPr>
          <a:xfrm>
            <a:off x="1674586" y="5256534"/>
            <a:ext cx="5634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ru-RU" sz="32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</a:rPr>
              <a:t>Группа ДА-108 </a:t>
            </a:r>
          </a:p>
          <a:p>
            <a:pPr>
              <a:lnSpc>
                <a:spcPct val="75000"/>
              </a:lnSpc>
            </a:pPr>
            <a:r>
              <a:rPr lang="ru-RU" sz="32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</a:rPr>
              <a:t>Поток </a:t>
            </a:r>
            <a:r>
              <a:rPr lang="ru-RU" sz="3200" b="1" kern="0" spc="-200" dirty="0">
                <a:solidFill>
                  <a:srgbClr val="005970"/>
                </a:solidFill>
                <a:latin typeface="Formular" panose="02000000000000000000" pitchFamily="2" charset="-52"/>
              </a:rPr>
              <a:t>№ </a:t>
            </a:r>
            <a:r>
              <a:rPr lang="ru-RU" sz="32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</a:rPr>
              <a:t>8 </a:t>
            </a:r>
            <a:r>
              <a:rPr lang="ru-RU" sz="3200" b="1" kern="0" spc="-200" dirty="0">
                <a:solidFill>
                  <a:srgbClr val="005970"/>
                </a:solidFill>
                <a:latin typeface="Formular" panose="02000000000000000000" pitchFamily="2" charset="-52"/>
              </a:rPr>
              <a:t>— ноябрь 2022  г.</a:t>
            </a:r>
          </a:p>
        </p:txBody>
      </p:sp>
    </p:spTree>
    <p:extLst>
      <p:ext uri="{BB962C8B-B14F-4D97-AF65-F5344CB8AC3E}">
        <p14:creationId xmlns:p14="http://schemas.microsoft.com/office/powerpoint/2010/main" val="60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1136650" y="1641458"/>
            <a:ext cx="18211800" cy="938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latin typeface="Formular" panose="02000000000000000000" pitchFamily="2" charset="-52"/>
                <a:cs typeface="Tahoma"/>
              </a:rPr>
              <a:t>Результаты </a:t>
            </a:r>
            <a:r>
              <a:rPr lang="ru-RU" sz="4000" kern="0" spc="-200" dirty="0">
                <a:latin typeface="Formular" panose="02000000000000000000" pitchFamily="2" charset="-52"/>
                <a:cs typeface="Tahoma"/>
              </a:rPr>
              <a:t>проверки гипотезы (графическое представление</a:t>
            </a:r>
            <a:r>
              <a:rPr lang="ru-RU" sz="4000" kern="0" spc="-200" dirty="0" smtClean="0">
                <a:latin typeface="Formular" panose="02000000000000000000" pitchFamily="2" charset="-52"/>
                <a:cs typeface="Tahoma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000" kern="0" spc="-200" dirty="0">
              <a:latin typeface="Formular" panose="02000000000000000000" pitchFamily="2" charset="-52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000" kern="0" spc="-200" dirty="0" smtClean="0">
              <a:latin typeface="Formular" panose="02000000000000000000" pitchFamily="2" charset="-52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000" kern="0" spc="-200" dirty="0">
              <a:latin typeface="Formular" panose="02000000000000000000" pitchFamily="2" charset="-52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000" kern="0" spc="-200" dirty="0" smtClean="0">
              <a:latin typeface="Formular" panose="02000000000000000000" pitchFamily="2" charset="-52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000" kern="0" spc="-200" dirty="0">
              <a:latin typeface="Formular" panose="02000000000000000000" pitchFamily="2" charset="-52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000" kern="0" spc="-200" dirty="0" smtClean="0">
              <a:latin typeface="Formular" panose="02000000000000000000" pitchFamily="2" charset="-52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4000" kern="0" spc="-200" dirty="0" smtClean="0">
              <a:latin typeface="Formular" panose="02000000000000000000" pitchFamily="2" charset="-52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000" kern="0" spc="-200" dirty="0" smtClean="0">
              <a:latin typeface="Formular" panose="02000000000000000000" pitchFamily="2" charset="-52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Так как полученное значение p-</a:t>
            </a:r>
            <a:r>
              <a:rPr lang="ru-RU" sz="3200" dirty="0" err="1"/>
              <a:t>value</a:t>
            </a:r>
            <a:r>
              <a:rPr lang="ru-RU" sz="3200" dirty="0"/>
              <a:t> &lt; 0.05 (уровень значимости), то при уровне </a:t>
            </a:r>
            <a:r>
              <a:rPr lang="ru-RU" sz="3200" dirty="0" smtClean="0"/>
              <a:t>значимости 0.05, </a:t>
            </a:r>
            <a:r>
              <a:rPr lang="ru-RU" sz="3200" dirty="0"/>
              <a:t>гипотеза Н0 отклоняется и принимается альтернативная гипотеза. </a:t>
            </a: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latin typeface="Formular" panose="02000000000000000000" pitchFamily="2" charset="-52"/>
                <a:cs typeface="Tahoma"/>
              </a:rPr>
              <a:t>Описание результатов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 smtClean="0"/>
              <a:t>Данный </a:t>
            </a:r>
            <a:r>
              <a:rPr lang="ru-RU" sz="3200" dirty="0"/>
              <a:t>фактор, график работы достаточно сильно влияет на размер средней заработной платы</a:t>
            </a:r>
            <a:r>
              <a:rPr lang="ru-RU" sz="3200" dirty="0" smtClean="0"/>
              <a:t>.</a:t>
            </a:r>
            <a:endParaRPr lang="ru-RU" sz="3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2329678"/>
            <a:ext cx="7794952" cy="617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1060450" y="2203545"/>
            <a:ext cx="18440400" cy="3653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	Гипотеза </a:t>
            </a:r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исследования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r>
              <a:rPr lang="ru-RU" sz="3200" dirty="0"/>
              <a:t>Гипотеза Н0: статистически значимая связь между </a:t>
            </a:r>
            <a:r>
              <a:rPr lang="ru-RU" sz="3200" dirty="0" smtClean="0"/>
              <a:t>опытом </a:t>
            </a:r>
            <a:r>
              <a:rPr lang="ru-RU" sz="3200" dirty="0"/>
              <a:t>работы и средней заработной платы, отсутствует, уровень значимости полагаем равным 0,05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	Метод(ы</a:t>
            </a:r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) проверки гипотезы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Данные не подчиняются нормальному распределению, более двух групп и независимы друг от друга, следовательно используем критерий </a:t>
            </a:r>
            <a:r>
              <a:rPr lang="ru-RU" sz="3200" dirty="0" err="1" smtClean="0"/>
              <a:t>Краскала-Уолиса</a:t>
            </a:r>
            <a:r>
              <a:rPr lang="ru-RU" sz="3200" dirty="0" smtClean="0"/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12919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908050" y="1194162"/>
            <a:ext cx="18440400" cy="9725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latin typeface="Formular" panose="02000000000000000000" pitchFamily="2" charset="-52"/>
                <a:cs typeface="Tahoma"/>
              </a:rPr>
              <a:t>	Результаты </a:t>
            </a:r>
            <a:r>
              <a:rPr lang="ru-RU" sz="4000" kern="0" spc="-200" dirty="0">
                <a:latin typeface="Formular" panose="02000000000000000000" pitchFamily="2" charset="-52"/>
                <a:cs typeface="Tahoma"/>
              </a:rPr>
              <a:t>проверки гипотезы (графическое представление</a:t>
            </a:r>
            <a:r>
              <a:rPr lang="ru-RU" sz="4000" kern="0" spc="-200" dirty="0" smtClean="0">
                <a:latin typeface="Formular" panose="02000000000000000000" pitchFamily="2" charset="-52"/>
                <a:cs typeface="Tahoma"/>
              </a:rPr>
              <a:t>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000" kern="0" spc="-200" dirty="0" smtClean="0">
              <a:latin typeface="Formular" panose="02000000000000000000" pitchFamily="2" charset="-52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 smtClean="0"/>
              <a:t>Так </a:t>
            </a:r>
            <a:r>
              <a:rPr lang="ru-RU" sz="3200" dirty="0"/>
              <a:t>как полученное значение p-</a:t>
            </a:r>
            <a:r>
              <a:rPr lang="ru-RU" sz="3200" dirty="0" err="1"/>
              <a:t>value</a:t>
            </a:r>
            <a:r>
              <a:rPr lang="ru-RU" sz="3200" dirty="0"/>
              <a:t> &lt; 0.05 (уровень значимости), то при уровне </a:t>
            </a:r>
            <a:r>
              <a:rPr lang="ru-RU" sz="3200" dirty="0" smtClean="0"/>
              <a:t>значимости </a:t>
            </a:r>
            <a:r>
              <a:rPr lang="ru-RU" sz="3200" dirty="0"/>
              <a:t>0.05 гипотеза Н0 отклоняется и принимается альтернативная гипотеза. </a:t>
            </a: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latin typeface="Formular" panose="02000000000000000000" pitchFamily="2" charset="-52"/>
                <a:cs typeface="Tahoma"/>
              </a:rPr>
              <a:t>	Описание результатов: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 smtClean="0"/>
              <a:t>Данный </a:t>
            </a:r>
            <a:r>
              <a:rPr lang="ru-RU" sz="3200" dirty="0"/>
              <a:t>фактор, опыт работы достаточно сильно влияет на размер средней заработной платы</a:t>
            </a:r>
            <a:r>
              <a:rPr lang="ru-RU" sz="3200" dirty="0" smtClean="0"/>
              <a:t>.</a:t>
            </a: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517650" y="363026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1922696"/>
            <a:ext cx="7233604" cy="65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4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831850" y="1941019"/>
            <a:ext cx="18440400" cy="7698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	Гипотеза </a:t>
            </a:r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исследования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r>
              <a:rPr lang="ru-RU" sz="3200" dirty="0"/>
              <a:t>Гипотеза Н0 - Корреляционная связь между показателями, средняя </a:t>
            </a:r>
            <a:r>
              <a:rPr lang="ru-RU" sz="3200" dirty="0" err="1"/>
              <a:t>зп</a:t>
            </a:r>
            <a:r>
              <a:rPr lang="ru-RU" sz="3200" dirty="0"/>
              <a:t> и опыт работы, статистически </a:t>
            </a:r>
            <a:r>
              <a:rPr lang="ru-RU" sz="3200" dirty="0" smtClean="0"/>
              <a:t>не значимая</a:t>
            </a:r>
            <a:r>
              <a:rPr lang="ru-RU" sz="3200" dirty="0"/>
              <a:t>. Уровень значимости принимаем = 0,05 </a:t>
            </a:r>
            <a:endParaRPr lang="ru-RU" sz="3200" dirty="0" smtClean="0"/>
          </a:p>
          <a:p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	Метод(ы) проверки гипотезы:</a:t>
            </a:r>
          </a:p>
          <a:p>
            <a:r>
              <a:rPr lang="ru-RU" sz="3200" dirty="0"/>
              <a:t>Корреляционная связь между показателями, средняя </a:t>
            </a:r>
            <a:r>
              <a:rPr lang="ru-RU" sz="3200" dirty="0" err="1"/>
              <a:t>зп</a:t>
            </a:r>
            <a:r>
              <a:rPr lang="ru-RU" sz="3200" dirty="0"/>
              <a:t> и опыт работы </a:t>
            </a:r>
            <a:r>
              <a:rPr lang="ru-RU" sz="3200" dirty="0" smtClean="0"/>
              <a:t>определяется с помощью ранговой</a:t>
            </a:r>
            <a:r>
              <a:rPr lang="ru-RU" sz="3200" dirty="0"/>
              <a:t> </a:t>
            </a:r>
            <a:r>
              <a:rPr lang="ru-RU" sz="3200" dirty="0" smtClean="0"/>
              <a:t>корреляцией</a:t>
            </a:r>
            <a:r>
              <a:rPr lang="ru-RU" sz="3200" dirty="0"/>
              <a:t> </a:t>
            </a:r>
            <a:r>
              <a:rPr lang="ru-RU" sz="3200" dirty="0" err="1" smtClean="0"/>
              <a:t>Спирмена</a:t>
            </a:r>
            <a:r>
              <a:rPr lang="ru-RU" sz="3200" dirty="0" smtClean="0"/>
              <a:t>.</a:t>
            </a:r>
            <a:endParaRPr lang="ru-RU" sz="3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>
                <a:latin typeface="Formular" panose="02000000000000000000" pitchFamily="2" charset="-52"/>
                <a:cs typeface="Tahoma"/>
              </a:rPr>
              <a:t>	Результаты проверки гипотезы (графическое представление):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По шкале </a:t>
            </a:r>
            <a:r>
              <a:rPr lang="ru-RU" sz="3200" dirty="0" err="1"/>
              <a:t>Чеддока</a:t>
            </a:r>
            <a:r>
              <a:rPr lang="ru-RU" sz="3200" dirty="0"/>
              <a:t>, видно, что уровень связи, между нашими показателями, средняя </a:t>
            </a:r>
            <a:r>
              <a:rPr lang="ru-RU" sz="3200" dirty="0" err="1"/>
              <a:t>зп</a:t>
            </a:r>
            <a:r>
              <a:rPr lang="ru-RU" sz="3200" dirty="0"/>
              <a:t> и опыт работы, при коэффициенте корреляции = 0,61, заметный. </a:t>
            </a: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>
                <a:latin typeface="Formular" panose="02000000000000000000" pitchFamily="2" charset="-52"/>
                <a:cs typeface="Tahoma"/>
              </a:rPr>
              <a:t>	Описание результатов: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Так как полученное значение p-</a:t>
            </a:r>
            <a:r>
              <a:rPr lang="ru-RU" sz="3200" dirty="0" err="1"/>
              <a:t>value</a:t>
            </a:r>
            <a:r>
              <a:rPr lang="ru-RU" sz="3200" dirty="0"/>
              <a:t> &lt; 0.05 (уровень значимости), то при уровне </a:t>
            </a:r>
            <a:r>
              <a:rPr lang="ru-RU" sz="3200" dirty="0" smtClean="0"/>
              <a:t>значимости </a:t>
            </a:r>
            <a:r>
              <a:rPr lang="ru-RU" sz="3200" dirty="0"/>
              <a:t>0.05 гипотеза Н0 отклоняется и принимается альтернативная гипотеза. Следовательно наша корреляция статистически значимая.</a:t>
            </a: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268471"/>
              </p:ext>
            </p:extLst>
          </p:nvPr>
        </p:nvGraphicFramePr>
        <p:xfrm>
          <a:off x="98425" y="98425"/>
          <a:ext cx="3540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Объект упаковщика для оболочки" showAsIcon="1" r:id="rId4" imgW="354600" imgH="439560" progId="Package">
                  <p:embed/>
                </p:oleObj>
              </mc:Choice>
              <mc:Fallback>
                <p:oleObj name="Объект упаковщика для оболочки" showAsIcon="1" r:id="rId4" imgW="3546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3540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65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831850" y="1941019"/>
            <a:ext cx="18440400" cy="553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	Гипотеза </a:t>
            </a:r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исследования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r>
              <a:rPr lang="ru-RU" sz="3200" dirty="0"/>
              <a:t>Регрессионная модель со значимыми </a:t>
            </a:r>
            <a:r>
              <a:rPr lang="ru-RU" sz="3200" dirty="0" smtClean="0"/>
              <a:t>факторами (</a:t>
            </a:r>
            <a:r>
              <a:rPr lang="ru-RU" sz="3200" dirty="0"/>
              <a:t>график работы, опыт работы, регион, в котором размещена вакансия и наименование вакансии</a:t>
            </a:r>
            <a:r>
              <a:rPr lang="ru-RU" sz="3200" dirty="0" smtClean="0"/>
              <a:t>),</a:t>
            </a:r>
            <a:r>
              <a:rPr lang="ru-RU" sz="3200" dirty="0"/>
              <a:t> </a:t>
            </a:r>
            <a:r>
              <a:rPr lang="ru-RU" sz="3200" dirty="0" smtClean="0"/>
              <a:t>влияющими</a:t>
            </a:r>
            <a:r>
              <a:rPr lang="ru-RU" sz="3200" dirty="0"/>
              <a:t> на целевую переменную (Средняя заработная </a:t>
            </a:r>
            <a:r>
              <a:rPr lang="ru-RU" sz="3200" dirty="0" smtClean="0"/>
              <a:t>плата).</a:t>
            </a:r>
          </a:p>
          <a:p>
            <a:r>
              <a:rPr lang="ru-RU" sz="3200" dirty="0"/>
              <a:t>Гипотеза НО об неадекватности построенной модели</a:t>
            </a:r>
            <a:r>
              <a:rPr lang="ru-RU" sz="3200" dirty="0" smtClean="0"/>
              <a:t>.</a:t>
            </a:r>
          </a:p>
          <a:p>
            <a:endParaRPr lang="ru-RU" sz="3200" dirty="0"/>
          </a:p>
          <a:p>
            <a:endParaRPr lang="ru-RU" sz="3200" dirty="0" smtClean="0"/>
          </a:p>
          <a:p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	Метод(ы) проверки гипотезы:</a:t>
            </a:r>
          </a:p>
          <a:p>
            <a:r>
              <a:rPr lang="ru-RU" sz="3200" dirty="0"/>
              <a:t>Множественная регрессия (</a:t>
            </a:r>
            <a:r>
              <a:rPr lang="en-US" sz="3200" dirty="0"/>
              <a:t>OLS) </a:t>
            </a:r>
            <a:endParaRPr lang="ru-RU" sz="3200" dirty="0" smtClean="0"/>
          </a:p>
          <a:p>
            <a:r>
              <a:rPr lang="ru-RU" sz="4000" kern="0" spc="-200" dirty="0">
                <a:latin typeface="Formular" panose="02000000000000000000" pitchFamily="2" charset="-52"/>
                <a:cs typeface="Tahoma"/>
              </a:rPr>
              <a:t>	</a:t>
            </a: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/>
        </p:nvGraphicFramePr>
        <p:xfrm>
          <a:off x="98425" y="98425"/>
          <a:ext cx="3540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Объект упаковщика для оболочки" showAsIcon="1" r:id="rId4" imgW="354600" imgH="439560" progId="Package">
                  <p:embed/>
                </p:oleObj>
              </mc:Choice>
              <mc:Fallback>
                <p:oleObj name="Объект упаковщика для оболочки" showAsIcon="1" r:id="rId4" imgW="354600" imgH="439560" progId="Package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3540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114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831850" y="1941019"/>
            <a:ext cx="18440400" cy="899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kern="0" spc="-200" dirty="0">
                <a:latin typeface="Formular" panose="02000000000000000000" pitchFamily="2" charset="-52"/>
                <a:cs typeface="Tahoma"/>
              </a:rPr>
              <a:t>	Результаты проверки </a:t>
            </a:r>
            <a:r>
              <a:rPr lang="ru-RU" sz="4000" kern="0" spc="-200" dirty="0" smtClean="0">
                <a:latin typeface="Formular" panose="02000000000000000000" pitchFamily="2" charset="-52"/>
                <a:cs typeface="Tahoma"/>
              </a:rPr>
              <a:t>гипотезы:</a:t>
            </a:r>
            <a:endParaRPr lang="ru-RU" sz="4000" kern="0" spc="-200" dirty="0">
              <a:latin typeface="Formular" panose="02000000000000000000" pitchFamily="2" charset="-52"/>
              <a:cs typeface="Tahoma"/>
            </a:endParaRPr>
          </a:p>
          <a:p>
            <a:r>
              <a:rPr lang="ru-RU" sz="3200" dirty="0"/>
              <a:t>Коэффициент детерминации равен </a:t>
            </a:r>
            <a:r>
              <a:rPr lang="ru-RU" sz="3200" dirty="0" smtClean="0"/>
              <a:t>0.558(гипотеза </a:t>
            </a:r>
            <a:r>
              <a:rPr lang="ru-RU" sz="3200" dirty="0"/>
              <a:t>Н0 - что это значение равно 0), данная величина является статистически значимой. Статистика Фишера для проверки значимости детерминации 395.3, </a:t>
            </a:r>
            <a:r>
              <a:rPr lang="ru-RU" sz="3200" dirty="0" err="1"/>
              <a:t>Р_value</a:t>
            </a:r>
            <a:r>
              <a:rPr lang="ru-RU" sz="3200" dirty="0"/>
              <a:t> очень мало и близко к 0 &lt; 0.05, отклоняем гипотезу о незначимости, о </a:t>
            </a:r>
            <a:r>
              <a:rPr lang="ru-RU" sz="3200" dirty="0" smtClean="0"/>
              <a:t>неадекватности </a:t>
            </a:r>
            <a:r>
              <a:rPr lang="ru-RU" sz="3200" dirty="0"/>
              <a:t>данной модели</a:t>
            </a:r>
            <a:r>
              <a:rPr lang="ru-RU" sz="3200" dirty="0" smtClean="0"/>
              <a:t>. Следовательно </a:t>
            </a:r>
            <a:r>
              <a:rPr lang="ru-RU" sz="3200" dirty="0"/>
              <a:t>данная модель адекватна.</a:t>
            </a:r>
          </a:p>
          <a:p>
            <a:r>
              <a:rPr lang="ru-RU" sz="3200" dirty="0"/>
              <a:t>Значение свободного члена 277 200.</a:t>
            </a:r>
          </a:p>
          <a:p>
            <a:r>
              <a:rPr lang="ru-RU" sz="3200" dirty="0"/>
              <a:t>Коэффициенты стоящие перед регионами варьируются примерно от -13 630 до 5766 в зависимости от региона(говорит на сколько меньше или больше будет средняя </a:t>
            </a:r>
            <a:r>
              <a:rPr lang="ru-RU" sz="3200" dirty="0" err="1"/>
              <a:t>зп</a:t>
            </a:r>
            <a:r>
              <a:rPr lang="ru-RU" sz="3200" dirty="0"/>
              <a:t> в конкретном регионе). </a:t>
            </a:r>
            <a:r>
              <a:rPr lang="ru-RU" sz="3200" dirty="0" err="1"/>
              <a:t>Р_value</a:t>
            </a:r>
            <a:r>
              <a:rPr lang="ru-RU" sz="3200" dirty="0"/>
              <a:t> практически равные 0 &lt; 0.05(уровень значимости) говорит о том, что гипотезу о незначимости параметров отклоняем Следовательно данный параметры значимы.</a:t>
            </a:r>
          </a:p>
          <a:p>
            <a:r>
              <a:rPr lang="ru-RU" sz="3200" dirty="0"/>
              <a:t>Доверительный интервалы равные 0,975 говорит ‚что с вероятностью 97% значение свободного члена лежит в интервале 0т 266000 до 288000 и значения факторов в своих значениях соответственно.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>
                <a:latin typeface="Formular" panose="02000000000000000000" pitchFamily="2" charset="-52"/>
                <a:cs typeface="Tahoma"/>
              </a:rPr>
              <a:t>	Описание результатов: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После проведенных исследований можно сделать вывод ‚ что на размер средней заработной платы влияют все факторы, такие как специальность, опыт </a:t>
            </a:r>
            <a:r>
              <a:rPr lang="ru-RU" sz="3200" dirty="0" smtClean="0"/>
              <a:t>работы, </a:t>
            </a:r>
            <a:r>
              <a:rPr lang="ru-RU" sz="3200" dirty="0" smtClean="0"/>
              <a:t>регион </a:t>
            </a:r>
            <a:r>
              <a:rPr lang="ru-RU" sz="3200" dirty="0"/>
              <a:t>где востребована данная специальность. Так как все эти </a:t>
            </a:r>
            <a:r>
              <a:rPr lang="ru-RU" sz="3200" dirty="0" smtClean="0"/>
              <a:t>категорированные </a:t>
            </a:r>
            <a:r>
              <a:rPr lang="ru-RU" sz="3200" dirty="0"/>
              <a:t>данные взаимосвязаны между собой и оказывают одинаковое влияние.</a:t>
            </a: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/>
        </p:nvGraphicFramePr>
        <p:xfrm>
          <a:off x="98425" y="98425"/>
          <a:ext cx="3540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Объект упаковщика для оболочки" showAsIcon="1" r:id="rId4" imgW="354600" imgH="439560" progId="Package">
                  <p:embed/>
                </p:oleObj>
              </mc:Choice>
              <mc:Fallback>
                <p:oleObj name="Объект упаковщика для оболочки" showAsIcon="1" r:id="rId4" imgW="354600" imgH="439560" progId="Package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3540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4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424214" y="3302214"/>
            <a:ext cx="17068800" cy="3166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Полученные результаты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cs typeface="Tahoma"/>
              </a:rPr>
              <a:t>Результаты исследования данных по </a:t>
            </a:r>
            <a:r>
              <a:rPr lang="en-US" sz="4400" b="1" kern="0" spc="-200" dirty="0">
                <a:cs typeface="Tahoma"/>
              </a:rPr>
              <a:t>IT</a:t>
            </a:r>
            <a:r>
              <a:rPr lang="ru-RU" sz="4400" b="1" kern="0" spc="-200" dirty="0">
                <a:cs typeface="Tahoma"/>
              </a:rPr>
              <a:t>-вакансиям</a:t>
            </a:r>
            <a:r>
              <a:rPr lang="ru-RU" sz="3600" b="1" kern="0" spc="-200" dirty="0" smtClean="0"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600" b="1" kern="0" spc="-200" dirty="0"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424214" y="1268139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Интерпретация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404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365371"/>
            <a:ext cx="15240000" cy="1060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136650" y="2388536"/>
            <a:ext cx="18364200" cy="663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 </a:t>
            </a:r>
            <a:r>
              <a:rPr lang="ru-RU" sz="3200" dirty="0" smtClean="0"/>
              <a:t> На</a:t>
            </a:r>
            <a:r>
              <a:rPr lang="ru-RU" sz="3200" dirty="0"/>
              <a:t> графике видно, что самые востребованные специалисты на рынке труда это: Специалист </a:t>
            </a:r>
            <a:r>
              <a:rPr lang="ru-RU" sz="3200" dirty="0" smtClean="0"/>
              <a:t>службы</a:t>
            </a:r>
          </a:p>
          <a:p>
            <a:r>
              <a:rPr lang="ru-RU" sz="3200" dirty="0"/>
              <a:t> поддержки, Программист 1C, Системный администратор, </a:t>
            </a:r>
            <a:r>
              <a:rPr lang="ru-RU" sz="3200" dirty="0" err="1"/>
              <a:t>Тестировщик</a:t>
            </a:r>
            <a:r>
              <a:rPr lang="ru-RU" sz="3200" dirty="0"/>
              <a:t> и </a:t>
            </a:r>
            <a:r>
              <a:rPr lang="ru-RU" sz="3200" dirty="0" err="1"/>
              <a:t>Project</a:t>
            </a:r>
            <a:r>
              <a:rPr lang="ru-RU" sz="3200" dirty="0"/>
              <a:t> </a:t>
            </a:r>
            <a:r>
              <a:rPr lang="ru-RU" sz="3200" dirty="0" err="1"/>
              <a:t>manager</a:t>
            </a:r>
            <a:r>
              <a:rPr lang="ru-RU" sz="3200" dirty="0"/>
              <a:t>.</a:t>
            </a:r>
          </a:p>
          <a:p>
            <a:r>
              <a:rPr lang="ru-RU" sz="3200" dirty="0"/>
              <a:t> </a:t>
            </a:r>
          </a:p>
          <a:p>
            <a:r>
              <a:rPr lang="ru-RU" sz="3200" dirty="0"/>
              <a:t> </a:t>
            </a:r>
            <a:r>
              <a:rPr lang="ru-RU" sz="3200" dirty="0" smtClean="0"/>
              <a:t> На</a:t>
            </a:r>
            <a:r>
              <a:rPr lang="ru-RU" sz="3200" dirty="0"/>
              <a:t> втором месте Дизайнер, Аналитик, Инженер-программист, </a:t>
            </a:r>
            <a:r>
              <a:rPr lang="ru-RU" sz="3200" dirty="0" err="1"/>
              <a:t>DevOps</a:t>
            </a:r>
            <a:r>
              <a:rPr lang="ru-RU" sz="3200" dirty="0"/>
              <a:t>, </a:t>
            </a:r>
            <a:r>
              <a:rPr lang="ru-RU" sz="3200" dirty="0" err="1"/>
              <a:t>Frontend</a:t>
            </a:r>
            <a:r>
              <a:rPr lang="ru-RU" sz="3200" dirty="0"/>
              <a:t> разработчик, </a:t>
            </a:r>
            <a:r>
              <a:rPr lang="ru-RU" sz="3200" dirty="0" err="1"/>
              <a:t>Java</a:t>
            </a:r>
            <a:r>
              <a:rPr lang="ru-RU" sz="3200" dirty="0"/>
              <a:t> разработчик, </a:t>
            </a:r>
            <a:r>
              <a:rPr lang="ru-RU" sz="3200" dirty="0" err="1"/>
              <a:t>Product</a:t>
            </a:r>
            <a:r>
              <a:rPr lang="ru-RU" sz="3200" dirty="0"/>
              <a:t> </a:t>
            </a:r>
            <a:r>
              <a:rPr lang="ru-RU" sz="3200" dirty="0" err="1"/>
              <a:t>manager</a:t>
            </a:r>
            <a:r>
              <a:rPr lang="ru-RU" sz="3200" dirty="0"/>
              <a:t>, PHP разработчик.  </a:t>
            </a:r>
          </a:p>
          <a:p>
            <a:r>
              <a:rPr lang="ru-RU" sz="3200" dirty="0"/>
              <a:t> </a:t>
            </a:r>
            <a:r>
              <a:rPr lang="ru-RU" sz="3200" dirty="0" smtClean="0"/>
              <a:t> А</a:t>
            </a:r>
            <a:r>
              <a:rPr lang="ru-RU" sz="3200" dirty="0"/>
              <a:t> оставшиеся специалисты, которые входят в топ-30 самых востребованных, примерно одинаковы по популярности: </a:t>
            </a:r>
            <a:r>
              <a:rPr lang="ru-RU" sz="3200" dirty="0" err="1"/>
              <a:t>Backend</a:t>
            </a:r>
            <a:r>
              <a:rPr lang="ru-RU" sz="3200" dirty="0"/>
              <a:t> разработчик, Технический </a:t>
            </a:r>
            <a:endParaRPr lang="ru-RU" sz="3200" dirty="0" smtClean="0"/>
          </a:p>
          <a:p>
            <a:r>
              <a:rPr lang="ru-RU" sz="3200" dirty="0" smtClean="0"/>
              <a:t>писатель</a:t>
            </a:r>
            <a:r>
              <a:rPr lang="ru-RU" sz="3200" dirty="0"/>
              <a:t>, </a:t>
            </a:r>
            <a:r>
              <a:rPr lang="ru-RU" sz="3200" dirty="0" err="1"/>
              <a:t>Android</a:t>
            </a:r>
            <a:r>
              <a:rPr lang="ru-RU" sz="3200" dirty="0"/>
              <a:t> разработчик, </a:t>
            </a:r>
            <a:r>
              <a:rPr lang="ru-RU" sz="3200" dirty="0" err="1"/>
              <a:t>Python</a:t>
            </a:r>
            <a:r>
              <a:rPr lang="ru-RU" sz="3200" dirty="0"/>
              <a:t> разработчик, </a:t>
            </a:r>
            <a:r>
              <a:rPr lang="ru-RU" sz="3200" dirty="0" err="1"/>
              <a:t>Web</a:t>
            </a:r>
            <a:r>
              <a:rPr lang="ru-RU" sz="3200" dirty="0"/>
              <a:t> разработчик, Бизнес-аналитик, </a:t>
            </a:r>
            <a:r>
              <a:rPr lang="ru-RU" sz="3200" dirty="0" err="1"/>
              <a:t>iOS</a:t>
            </a:r>
            <a:r>
              <a:rPr lang="ru-RU" sz="3200" dirty="0"/>
              <a:t> разработчик, C# разработчик, </a:t>
            </a:r>
            <a:r>
              <a:rPr lang="ru-RU" sz="3200" dirty="0" err="1"/>
              <a:t>Product</a:t>
            </a:r>
            <a:r>
              <a:rPr lang="ru-RU" sz="3200" dirty="0"/>
              <a:t> </a:t>
            </a:r>
            <a:r>
              <a:rPr lang="ru-RU" sz="3200" dirty="0" err="1"/>
              <a:t>owner</a:t>
            </a:r>
            <a:r>
              <a:rPr lang="ru-RU" sz="3200" dirty="0"/>
              <a:t>, Специалист по информационной безопасности, </a:t>
            </a:r>
            <a:r>
              <a:rPr lang="ru-RU" sz="3200" dirty="0" err="1"/>
              <a:t>Fullstack</a:t>
            </a:r>
            <a:r>
              <a:rPr lang="ru-RU" sz="3200" dirty="0"/>
              <a:t> разработчик, Сетевой инженер, Аналитик 1С, C++ разработчик, Консультант 1С, Системный инженер, Компьютерный Мастер.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99986" y="1436866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8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Вывод:</a:t>
            </a:r>
            <a:endParaRPr lang="ru-RU" sz="48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4399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0" y="208473"/>
            <a:ext cx="12864808" cy="109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6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2088753"/>
            <a:ext cx="17297400" cy="7327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Название проекта: </a:t>
            </a:r>
            <a:endParaRPr lang="ru-RU" sz="4400" b="1" kern="0" spc="-200" dirty="0" smtClean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 algn="ctr">
              <a:lnSpc>
                <a:spcPct val="107000"/>
              </a:lnSpc>
              <a:spcAft>
                <a:spcPts val="1200"/>
              </a:spcAft>
            </a:pP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 «Анализ рынка труда и онлайн-курсов для </a:t>
            </a:r>
            <a:r>
              <a:rPr lang="en-US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IT-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специалистов»</a:t>
            </a: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Бизнес-цель заказчика: </a:t>
            </a:r>
          </a:p>
          <a:p>
            <a:r>
              <a:rPr lang="ru-RU" sz="4400" b="1" kern="0" spc="-200" dirty="0">
                <a:latin typeface="Formular" panose="02000000000000000000" pitchFamily="2" charset="-52"/>
                <a:ea typeface="+mj-ea"/>
                <a:cs typeface="Tahoma"/>
              </a:rPr>
              <a:t> </a:t>
            </a:r>
            <a:r>
              <a:rPr lang="ru-RU" sz="4400" b="1" kern="0" spc="-200" dirty="0" smtClean="0">
                <a:latin typeface="Formular" panose="02000000000000000000" pitchFamily="2" charset="-52"/>
                <a:ea typeface="+mj-ea"/>
                <a:cs typeface="Tahoma"/>
              </a:rPr>
              <a:t>  </a:t>
            </a:r>
            <a:r>
              <a:rPr lang="ru-RU" sz="3200" dirty="0" smtClean="0"/>
              <a:t>Выйти </a:t>
            </a:r>
            <a:r>
              <a:rPr lang="ru-RU" sz="3200" dirty="0"/>
              <a:t>на рынок онлайн-курсов повышения квалификации и профессиональной переподготовки для IT-специалистов, выпускать образовательные программы, которые должны: </a:t>
            </a:r>
          </a:p>
          <a:p>
            <a:pPr lvl="0"/>
            <a:r>
              <a:rPr lang="ru-RU" sz="3200" dirty="0" smtClean="0"/>
              <a:t>- готовить </a:t>
            </a:r>
            <a:r>
              <a:rPr lang="ru-RU" sz="3200" dirty="0"/>
              <a:t>кадры в соответствии с требованиями современного рынка труда;</a:t>
            </a:r>
          </a:p>
          <a:p>
            <a:pPr lvl="0"/>
            <a:r>
              <a:rPr lang="ru-RU" sz="3200" dirty="0" smtClean="0"/>
              <a:t>- стоимость </a:t>
            </a:r>
            <a:r>
              <a:rPr lang="ru-RU" sz="3200" dirty="0"/>
              <a:t>должна быть конкурентной, но также соответствовать покупательной способности людей (она сейчас снижается);</a:t>
            </a:r>
          </a:p>
          <a:p>
            <a:pPr marL="457200" lvl="0" indent="-457200">
              <a:buFontTx/>
              <a:buChar char="-"/>
            </a:pPr>
            <a:r>
              <a:rPr lang="ru-RU" sz="3200" dirty="0" smtClean="0"/>
              <a:t>программы </a:t>
            </a:r>
            <a:r>
              <a:rPr lang="ru-RU" sz="3200" dirty="0"/>
              <a:t>должны собираться быстро, чтобы гибко реагировать на спрос, и </a:t>
            </a:r>
            <a:r>
              <a:rPr lang="ru-RU" sz="3200" dirty="0" smtClean="0"/>
              <a:t>компания </a:t>
            </a:r>
            <a:r>
              <a:rPr lang="ru-RU" sz="3200" dirty="0"/>
              <a:t>могла занять свою нишу на рынке образовательных услуг</a:t>
            </a:r>
            <a:r>
              <a:rPr lang="ru-RU" sz="3200" dirty="0" smtClean="0"/>
              <a:t>.</a:t>
            </a:r>
          </a:p>
          <a:p>
            <a:pPr marL="457200" lvl="0" indent="-457200">
              <a:buFontTx/>
              <a:buChar char="-"/>
            </a:pPr>
            <a:endParaRPr lang="ru-RU" sz="3200" dirty="0"/>
          </a:p>
          <a:p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Объект </a:t>
            </a:r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исследования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 </a:t>
            </a:r>
            <a:r>
              <a:rPr lang="ru-RU" sz="3200" dirty="0"/>
              <a:t>Рынок </a:t>
            </a:r>
            <a:r>
              <a:rPr lang="ru-RU" sz="3200" dirty="0" smtClean="0"/>
              <a:t>онлайн-обучения; </a:t>
            </a:r>
            <a:r>
              <a:rPr lang="ru-RU" sz="3200" dirty="0"/>
              <a:t>Рынок </a:t>
            </a:r>
            <a:r>
              <a:rPr lang="ru-RU" sz="3200" dirty="0" smtClean="0"/>
              <a:t>труда</a:t>
            </a:r>
            <a:endParaRPr lang="ru-RU" sz="3200" kern="0" spc="-2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32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984250" y="1561390"/>
            <a:ext cx="18364200" cy="10112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   Из графика видно, что самая высокая заработная плата, от 200тыс </a:t>
            </a:r>
            <a:r>
              <a:rPr lang="ru-RU" sz="3200" dirty="0" smtClean="0"/>
              <a:t>руб.,</a:t>
            </a:r>
            <a:r>
              <a:rPr lang="ru-RU" sz="3200" dirty="0"/>
              <a:t> у </a:t>
            </a:r>
          </a:p>
          <a:p>
            <a:r>
              <a:rPr lang="ru-RU" sz="3200" dirty="0"/>
              <a:t>IT-специалистов: С++ разработчик, </a:t>
            </a:r>
            <a:r>
              <a:rPr lang="ru-RU" sz="3200" dirty="0" err="1"/>
              <a:t>DevOps</a:t>
            </a:r>
            <a:r>
              <a:rPr lang="ru-RU" sz="3200" dirty="0"/>
              <a:t>, </a:t>
            </a:r>
            <a:r>
              <a:rPr lang="ru-RU" sz="3200" dirty="0" err="1"/>
              <a:t>Android</a:t>
            </a:r>
            <a:r>
              <a:rPr lang="ru-RU" sz="3200" dirty="0"/>
              <a:t> разработчик, </a:t>
            </a:r>
            <a:r>
              <a:rPr lang="ru-RU" sz="3200" dirty="0" err="1"/>
              <a:t>iOS</a:t>
            </a:r>
            <a:r>
              <a:rPr lang="ru-RU" sz="3200" dirty="0"/>
              <a:t> разработчик и </a:t>
            </a:r>
            <a:r>
              <a:rPr lang="ru-RU" sz="3200" dirty="0" err="1"/>
              <a:t>Product</a:t>
            </a:r>
            <a:r>
              <a:rPr lang="ru-RU" sz="3200" dirty="0"/>
              <a:t> </a:t>
            </a:r>
            <a:r>
              <a:rPr lang="ru-RU" sz="3200" dirty="0" err="1"/>
              <a:t>owner</a:t>
            </a:r>
            <a:r>
              <a:rPr lang="ru-RU" sz="3200" dirty="0"/>
              <a:t>.</a:t>
            </a:r>
          </a:p>
          <a:p>
            <a:r>
              <a:rPr lang="ru-RU" sz="3200" dirty="0"/>
              <a:t>  </a:t>
            </a:r>
          </a:p>
          <a:p>
            <a:r>
              <a:rPr lang="ru-RU" sz="3200" dirty="0"/>
              <a:t>   Средняя заработная плата, от 100 до 200тыс </a:t>
            </a:r>
            <a:r>
              <a:rPr lang="ru-RU" sz="3200" dirty="0" smtClean="0"/>
              <a:t>руб.:</a:t>
            </a:r>
            <a:endParaRPr lang="ru-RU" sz="3200" dirty="0"/>
          </a:p>
          <a:p>
            <a:r>
              <a:rPr lang="ru-RU" sz="3200" dirty="0"/>
              <a:t> </a:t>
            </a:r>
            <a:r>
              <a:rPr lang="ru-RU" sz="3200" dirty="0" smtClean="0"/>
              <a:t>  </a:t>
            </a:r>
            <a:r>
              <a:rPr lang="ru-RU" sz="3200" dirty="0"/>
              <a:t> от 150 до 200тыс </a:t>
            </a:r>
            <a:r>
              <a:rPr lang="ru-RU" sz="3200" dirty="0" smtClean="0"/>
              <a:t>руб.,</a:t>
            </a:r>
            <a:r>
              <a:rPr lang="ru-RU" sz="3200" dirty="0"/>
              <a:t> у IT-специалистов таких как: </a:t>
            </a:r>
            <a:r>
              <a:rPr lang="ru-RU" sz="3200" dirty="0" err="1"/>
              <a:t>Java</a:t>
            </a:r>
            <a:r>
              <a:rPr lang="ru-RU" sz="3200" dirty="0"/>
              <a:t> разработчик, </a:t>
            </a:r>
            <a:r>
              <a:rPr lang="ru-RU" sz="3200" dirty="0" err="1"/>
              <a:t>Backend</a:t>
            </a:r>
            <a:r>
              <a:rPr lang="ru-RU" sz="3200" dirty="0"/>
              <a:t> разработчик, </a:t>
            </a:r>
            <a:r>
              <a:rPr lang="ru-RU" sz="3200" dirty="0" err="1"/>
              <a:t>Python</a:t>
            </a:r>
            <a:r>
              <a:rPr lang="ru-RU" sz="3200" dirty="0"/>
              <a:t> разработчик, </a:t>
            </a:r>
            <a:r>
              <a:rPr lang="ru-RU" sz="3200" dirty="0" err="1"/>
              <a:t>Frontend</a:t>
            </a:r>
            <a:r>
              <a:rPr lang="ru-RU" sz="3200" dirty="0"/>
              <a:t> разработчик.</a:t>
            </a:r>
          </a:p>
          <a:p>
            <a:r>
              <a:rPr lang="ru-RU" sz="3200" dirty="0"/>
              <a:t>    от 100 до 150тыс </a:t>
            </a:r>
            <a:r>
              <a:rPr lang="ru-RU" sz="3200" dirty="0" err="1"/>
              <a:t>руб</a:t>
            </a:r>
            <a:r>
              <a:rPr lang="ru-RU" sz="3200" dirty="0"/>
              <a:t>, у IT-специалистов таких как: </a:t>
            </a:r>
            <a:r>
              <a:rPr lang="ru-RU" sz="3200" dirty="0" err="1"/>
              <a:t>Product</a:t>
            </a:r>
            <a:r>
              <a:rPr lang="ru-RU" sz="3200" dirty="0"/>
              <a:t> </a:t>
            </a:r>
            <a:r>
              <a:rPr lang="ru-RU" sz="3200" dirty="0" err="1"/>
              <a:t>manager</a:t>
            </a:r>
            <a:r>
              <a:rPr lang="ru-RU" sz="3200" dirty="0"/>
              <a:t>, </a:t>
            </a:r>
            <a:r>
              <a:rPr lang="ru-RU" sz="3200" dirty="0" err="1"/>
              <a:t>Fullstack</a:t>
            </a:r>
            <a:r>
              <a:rPr lang="ru-RU" sz="3200" dirty="0"/>
              <a:t> разработчик, PHP разработчик, </a:t>
            </a:r>
            <a:r>
              <a:rPr lang="ru-RU" sz="3200" dirty="0" err="1"/>
              <a:t>Тестировщик</a:t>
            </a:r>
            <a:r>
              <a:rPr lang="ru-RU" sz="3200" dirty="0"/>
              <a:t>,  C# разработчик, Аналитик 1С, Программист 1C, Аналитик, , </a:t>
            </a:r>
            <a:r>
              <a:rPr lang="ru-RU" sz="3200" dirty="0" err="1"/>
              <a:t>Project</a:t>
            </a:r>
            <a:r>
              <a:rPr lang="ru-RU" sz="3200" dirty="0"/>
              <a:t> </a:t>
            </a:r>
            <a:r>
              <a:rPr lang="ru-RU" sz="3200" dirty="0" err="1"/>
              <a:t>manager</a:t>
            </a:r>
            <a:r>
              <a:rPr lang="ru-RU" sz="3200" dirty="0"/>
              <a:t>, Бизнес-аналитик, Системный инженер</a:t>
            </a:r>
            <a:r>
              <a:rPr lang="ru-RU" sz="3200" dirty="0" smtClean="0"/>
              <a:t>.</a:t>
            </a:r>
          </a:p>
          <a:p>
            <a:endParaRPr lang="ru-RU" sz="3200" dirty="0"/>
          </a:p>
          <a:p>
            <a:r>
              <a:rPr lang="ru-RU" sz="3200" dirty="0"/>
              <a:t>  Минимальная заработная плата среди востребованных на рынке труда IT специалистов, до 100тыс.руб у IT-специалистов таких как:</a:t>
            </a:r>
          </a:p>
          <a:p>
            <a:r>
              <a:rPr lang="ru-RU" sz="3200" dirty="0"/>
              <a:t>  от 50 до 100тыс </a:t>
            </a:r>
            <a:r>
              <a:rPr lang="ru-RU" sz="3200" dirty="0" err="1"/>
              <a:t>руб</a:t>
            </a:r>
            <a:r>
              <a:rPr lang="ru-RU" sz="3200" dirty="0"/>
              <a:t>: Специалист по информационной безопасности, Компьютерный мастер, Системный администратор, Инженер-программист, Консультант 1С, Сетевой инженер, </a:t>
            </a:r>
            <a:r>
              <a:rPr lang="ru-RU" sz="3200" dirty="0" err="1"/>
              <a:t>Web</a:t>
            </a:r>
            <a:r>
              <a:rPr lang="ru-RU" sz="3200" dirty="0"/>
              <a:t> разработчик, Технический писатель, Дизайнер.</a:t>
            </a:r>
          </a:p>
          <a:p>
            <a:r>
              <a:rPr lang="ru-RU" sz="3200" dirty="0"/>
              <a:t>  Менее 50тыс </a:t>
            </a:r>
            <a:r>
              <a:rPr lang="ru-RU" sz="3200" dirty="0" err="1"/>
              <a:t>руб</a:t>
            </a:r>
            <a:r>
              <a:rPr lang="ru-RU" sz="3200" dirty="0"/>
              <a:t>: Специалист службы поддержки.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557272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8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Вывод:</a:t>
            </a:r>
            <a:endParaRPr lang="ru-RU" sz="48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158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70498"/>
            <a:ext cx="12877800" cy="109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060450" y="2684326"/>
            <a:ext cx="18364200" cy="420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smtClean="0"/>
              <a:t>   </a:t>
            </a:r>
            <a:r>
              <a:rPr lang="ru-RU" sz="3200" dirty="0"/>
              <a:t> Из графика видно, что самые распространенные ключевые навыки </a:t>
            </a:r>
            <a:r>
              <a:rPr lang="ru-RU" sz="3200" dirty="0" smtClean="0"/>
              <a:t>для</a:t>
            </a:r>
            <a:r>
              <a:rPr lang="ru-RU" sz="3200" dirty="0"/>
              <a:t> Топ-30 </a:t>
            </a:r>
            <a:r>
              <a:rPr lang="ru-RU" sz="3200" dirty="0" smtClean="0"/>
              <a:t>IT-специалистов</a:t>
            </a:r>
            <a:r>
              <a:rPr lang="ru-RU" sz="3200" dirty="0"/>
              <a:t> - это знание 1С и SQL.</a:t>
            </a:r>
          </a:p>
          <a:p>
            <a:r>
              <a:rPr lang="ru-RU" sz="3200" dirty="0" smtClean="0"/>
              <a:t>    Чуть</a:t>
            </a:r>
            <a:r>
              <a:rPr lang="ru-RU" sz="3200" dirty="0"/>
              <a:t> менее распространенные: </a:t>
            </a:r>
            <a:r>
              <a:rPr lang="ru-RU" sz="3200" dirty="0" err="1"/>
              <a:t>Linux</a:t>
            </a:r>
            <a:r>
              <a:rPr lang="ru-RU" sz="3200" dirty="0"/>
              <a:t>, </a:t>
            </a:r>
            <a:r>
              <a:rPr lang="ru-RU" sz="3200" dirty="0" err="1"/>
              <a:t>Testing</a:t>
            </a:r>
            <a:r>
              <a:rPr lang="ru-RU" sz="3200" dirty="0"/>
              <a:t>, </a:t>
            </a:r>
            <a:r>
              <a:rPr lang="ru-RU" sz="3200" dirty="0" err="1"/>
              <a:t>Git</a:t>
            </a:r>
            <a:r>
              <a:rPr lang="ru-RU" sz="3200" dirty="0"/>
              <a:t>, Управление.</a:t>
            </a:r>
          </a:p>
          <a:p>
            <a:r>
              <a:rPr lang="ru-RU" sz="3200" dirty="0" smtClean="0"/>
              <a:t>    Остальные</a:t>
            </a:r>
            <a:r>
              <a:rPr lang="ru-RU" sz="3200" dirty="0"/>
              <a:t> ключевые навыки среди Топ-30 примерно одинаково распространены среди IT-специалистов, это такие навыки, как: Работа в команде, </a:t>
            </a:r>
            <a:r>
              <a:rPr lang="ru-RU" sz="3200" dirty="0" err="1"/>
              <a:t>Windows</a:t>
            </a:r>
            <a:r>
              <a:rPr lang="ru-RU" sz="3200" dirty="0"/>
              <a:t>, </a:t>
            </a:r>
            <a:r>
              <a:rPr lang="ru-RU" sz="3200" dirty="0" err="1"/>
              <a:t>English</a:t>
            </a:r>
            <a:r>
              <a:rPr lang="ru-RU" sz="3200" dirty="0"/>
              <a:t>, </a:t>
            </a:r>
            <a:r>
              <a:rPr lang="ru-RU" sz="3200" dirty="0" err="1"/>
              <a:t>Atlassian</a:t>
            </a:r>
            <a:r>
              <a:rPr lang="ru-RU" sz="3200" dirty="0"/>
              <a:t>, </a:t>
            </a:r>
            <a:r>
              <a:rPr lang="ru-RU" sz="3200" dirty="0" err="1"/>
              <a:t>Java</a:t>
            </a:r>
            <a:r>
              <a:rPr lang="ru-RU" sz="3200" dirty="0"/>
              <a:t>, Грамотность</a:t>
            </a:r>
            <a:r>
              <a:rPr lang="ru-RU" sz="3200" dirty="0" smtClean="0"/>
              <a:t>,  </a:t>
            </a:r>
            <a:r>
              <a:rPr lang="ru-RU" sz="3200" dirty="0"/>
              <a:t> Дизайн, JS, </a:t>
            </a:r>
            <a:r>
              <a:rPr lang="ru-RU" sz="3200" dirty="0" err="1"/>
              <a:t>Python</a:t>
            </a:r>
            <a:r>
              <a:rPr lang="ru-RU" sz="3200" dirty="0"/>
              <a:t>, </a:t>
            </a:r>
            <a:r>
              <a:rPr lang="ru-RU" sz="3200" dirty="0" err="1"/>
              <a:t>Postgre</a:t>
            </a:r>
            <a:r>
              <a:rPr lang="ru-RU" sz="3200" dirty="0"/>
              <a:t>, Ведение переговоров, </a:t>
            </a:r>
            <a:r>
              <a:rPr lang="ru-RU" sz="3200" dirty="0" err="1"/>
              <a:t>Adobe</a:t>
            </a:r>
            <a:r>
              <a:rPr lang="ru-RU" sz="3200" dirty="0"/>
              <a:t> CS, HTML.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99986" y="1436866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8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Вывод:</a:t>
            </a:r>
            <a:endParaRPr lang="ru-RU" sz="48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399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50" y="447295"/>
            <a:ext cx="11430000" cy="111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0" y="330459"/>
            <a:ext cx="15316200" cy="1085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060450" y="2684326"/>
            <a:ext cx="18364200" cy="603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smtClean="0"/>
              <a:t>   </a:t>
            </a:r>
            <a:r>
              <a:rPr lang="ru-RU" sz="3200" dirty="0"/>
              <a:t> </a:t>
            </a:r>
            <a:r>
              <a:rPr lang="ru-RU" sz="3200" dirty="0" smtClean="0"/>
              <a:t>На предыдущем графике представлено количество требуемых вакансий без опыта работы.</a:t>
            </a:r>
          </a:p>
          <a:p>
            <a:r>
              <a:rPr lang="ru-RU" sz="3200" dirty="0" smtClean="0"/>
              <a:t>Здесь видно, что наибольшее количество требуемых вакансий без опыта работы (более 100 вакансий)  </a:t>
            </a:r>
            <a:r>
              <a:rPr lang="en-US" sz="3200" dirty="0" smtClean="0"/>
              <a:t>IT-</a:t>
            </a:r>
            <a:r>
              <a:rPr lang="ru-RU" sz="3200" dirty="0" smtClean="0"/>
              <a:t>специалисты</a:t>
            </a:r>
            <a:r>
              <a:rPr lang="ru-RU" sz="3200" dirty="0"/>
              <a:t>: Специалист службы поддержки, </a:t>
            </a:r>
            <a:r>
              <a:rPr lang="ru-RU" sz="3200" dirty="0" err="1" smtClean="0"/>
              <a:t>Тестировщик</a:t>
            </a:r>
            <a:r>
              <a:rPr lang="ru-RU" sz="3200" dirty="0"/>
              <a:t>, Дизайнер, Системный администратор, Программист 1</a:t>
            </a:r>
            <a:r>
              <a:rPr lang="en-US" sz="3200" dirty="0" smtClean="0"/>
              <a:t>C</a:t>
            </a:r>
            <a:r>
              <a:rPr lang="ru-RU" sz="3200" dirty="0"/>
              <a:t>, </a:t>
            </a:r>
            <a:r>
              <a:rPr lang="ru-RU" sz="3200" dirty="0" smtClean="0"/>
              <a:t>Инженер-программист и </a:t>
            </a:r>
            <a:r>
              <a:rPr lang="en-US" sz="3200" dirty="0"/>
              <a:t>Project </a:t>
            </a:r>
            <a:r>
              <a:rPr lang="en-US" sz="3200" dirty="0" smtClean="0"/>
              <a:t>manager</a:t>
            </a:r>
            <a:r>
              <a:rPr lang="ru-RU" sz="3200" dirty="0" smtClean="0"/>
              <a:t>.</a:t>
            </a:r>
          </a:p>
          <a:p>
            <a:r>
              <a:rPr lang="ru-RU" sz="3200" dirty="0"/>
              <a:t>	</a:t>
            </a:r>
            <a:r>
              <a:rPr lang="ru-RU" sz="3200" dirty="0" smtClean="0"/>
              <a:t>Также есть и другие </a:t>
            </a:r>
            <a:r>
              <a:rPr lang="en-US" sz="3200" dirty="0" smtClean="0"/>
              <a:t>IT-</a:t>
            </a:r>
            <a:r>
              <a:rPr lang="ru-RU" sz="3200" dirty="0" smtClean="0"/>
              <a:t>специалисты, которые требуются без </a:t>
            </a:r>
            <a:r>
              <a:rPr lang="ru-RU" sz="3200" dirty="0"/>
              <a:t>опыта работы: Системный </a:t>
            </a:r>
            <a:r>
              <a:rPr lang="ru-RU" sz="3200" dirty="0" smtClean="0"/>
              <a:t>инженер, Аналитик 1С, </a:t>
            </a:r>
            <a:r>
              <a:rPr lang="en-US" sz="3200" dirty="0" smtClean="0"/>
              <a:t>iOS </a:t>
            </a:r>
            <a:r>
              <a:rPr lang="ru-RU" sz="3200" dirty="0" smtClean="0"/>
              <a:t>разработчик, </a:t>
            </a:r>
            <a:r>
              <a:rPr lang="en-US" sz="3200" dirty="0" smtClean="0"/>
              <a:t>C</a:t>
            </a:r>
            <a:r>
              <a:rPr lang="en-US" sz="3200" dirty="0"/>
              <a:t>++ </a:t>
            </a:r>
            <a:r>
              <a:rPr lang="ru-RU" sz="3200" dirty="0" smtClean="0"/>
              <a:t>разработчик, </a:t>
            </a:r>
            <a:r>
              <a:rPr lang="en-US" sz="3200" dirty="0" smtClean="0"/>
              <a:t>Product owner</a:t>
            </a:r>
            <a:r>
              <a:rPr lang="ru-RU" sz="3200" dirty="0" smtClean="0"/>
              <a:t>, Консультант 1С, </a:t>
            </a:r>
            <a:r>
              <a:rPr lang="en-US" sz="3200" dirty="0" err="1" smtClean="0"/>
              <a:t>Fullstack</a:t>
            </a:r>
            <a:r>
              <a:rPr lang="en-US" sz="3200" dirty="0" smtClean="0"/>
              <a:t> </a:t>
            </a:r>
            <a:r>
              <a:rPr lang="ru-RU" sz="3200" dirty="0" smtClean="0"/>
              <a:t>разработчик, Сетевой инженер, Бизнес-аналитик, </a:t>
            </a:r>
            <a:r>
              <a:rPr lang="en-US" sz="3200" dirty="0" smtClean="0"/>
              <a:t>Android </a:t>
            </a:r>
            <a:r>
              <a:rPr lang="ru-RU" sz="3200" dirty="0" smtClean="0"/>
              <a:t>разработчик, </a:t>
            </a:r>
            <a:r>
              <a:rPr lang="en-US" sz="3200" dirty="0" smtClean="0"/>
              <a:t>C</a:t>
            </a:r>
            <a:r>
              <a:rPr lang="en-US" sz="3200" dirty="0"/>
              <a:t># </a:t>
            </a:r>
            <a:r>
              <a:rPr lang="ru-RU" sz="3200" dirty="0" smtClean="0"/>
              <a:t>разработчик, </a:t>
            </a:r>
            <a:r>
              <a:rPr lang="en-US" sz="3200" dirty="0" smtClean="0"/>
              <a:t>Python </a:t>
            </a:r>
            <a:r>
              <a:rPr lang="ru-RU" sz="3200" dirty="0" smtClean="0"/>
              <a:t>разработчик, </a:t>
            </a:r>
            <a:r>
              <a:rPr lang="en-US" sz="3200" dirty="0" smtClean="0"/>
              <a:t>DevOps</a:t>
            </a:r>
            <a:r>
              <a:rPr lang="ru-RU" sz="3200" dirty="0" smtClean="0"/>
              <a:t>, </a:t>
            </a:r>
            <a:r>
              <a:rPr lang="en-US" sz="3200" dirty="0" smtClean="0"/>
              <a:t>Backend </a:t>
            </a:r>
            <a:r>
              <a:rPr lang="ru-RU" sz="3200" dirty="0" smtClean="0"/>
              <a:t>разработчик, </a:t>
            </a:r>
            <a:r>
              <a:rPr lang="en-US" sz="3200" dirty="0" smtClean="0"/>
              <a:t>Java </a:t>
            </a:r>
            <a:r>
              <a:rPr lang="ru-RU" sz="3200" dirty="0" smtClean="0"/>
              <a:t>разработчик, </a:t>
            </a:r>
            <a:r>
              <a:rPr lang="en-US" sz="3200" dirty="0" smtClean="0"/>
              <a:t>Product manager</a:t>
            </a:r>
            <a:r>
              <a:rPr lang="ru-RU" sz="3200" dirty="0" smtClean="0"/>
              <a:t>, Специалист </a:t>
            </a:r>
            <a:r>
              <a:rPr lang="ru-RU" sz="3200" dirty="0"/>
              <a:t>по информационной </a:t>
            </a:r>
            <a:r>
              <a:rPr lang="ru-RU" sz="3200" dirty="0" smtClean="0"/>
              <a:t>безопасности, Технический писатель, </a:t>
            </a:r>
            <a:r>
              <a:rPr lang="en-US" sz="3200" dirty="0" smtClean="0"/>
              <a:t>Frontend </a:t>
            </a:r>
            <a:r>
              <a:rPr lang="ru-RU" sz="3200" dirty="0" smtClean="0"/>
              <a:t>разработчик, </a:t>
            </a:r>
            <a:r>
              <a:rPr lang="en-US" sz="3200" dirty="0" smtClean="0"/>
              <a:t>Web </a:t>
            </a:r>
            <a:r>
              <a:rPr lang="ru-RU" sz="3200" dirty="0" smtClean="0"/>
              <a:t>разработчик, </a:t>
            </a:r>
            <a:r>
              <a:rPr lang="en-US" sz="3200" dirty="0" smtClean="0"/>
              <a:t>PHP </a:t>
            </a:r>
            <a:r>
              <a:rPr lang="ru-RU" sz="3200" dirty="0" smtClean="0"/>
              <a:t>разработчик, Компьютерный Мастер, Аналитик.</a:t>
            </a:r>
          </a:p>
          <a:p>
            <a:endParaRPr lang="ru-RU" sz="3200" b="1" kern="0" spc="-200" dirty="0"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99986" y="1436866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8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Вывод:</a:t>
            </a:r>
            <a:endParaRPr lang="ru-RU" sz="48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13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2" y="291713"/>
            <a:ext cx="6129239" cy="37197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94" y="179600"/>
            <a:ext cx="5844050" cy="39439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130" y="170548"/>
            <a:ext cx="5486401" cy="39053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17" y="3862326"/>
            <a:ext cx="5420475" cy="39378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77" y="3954689"/>
            <a:ext cx="7994053" cy="40711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002" y="4042455"/>
            <a:ext cx="5890615" cy="39753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1" y="7521213"/>
            <a:ext cx="5954386" cy="404047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41" y="7600332"/>
            <a:ext cx="5570394" cy="40467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002" y="7594605"/>
            <a:ext cx="5611091" cy="40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8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908050" y="3955785"/>
            <a:ext cx="18364200" cy="5188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 </a:t>
            </a:r>
            <a:r>
              <a:rPr lang="ru-RU" sz="2400" dirty="0" smtClean="0"/>
              <a:t> </a:t>
            </a:r>
            <a:r>
              <a:rPr lang="ru-RU" sz="3200" dirty="0" smtClean="0"/>
              <a:t>Самые</a:t>
            </a:r>
            <a:r>
              <a:rPr lang="ru-RU" sz="3200" dirty="0"/>
              <a:t> востребованные специалисты на рынке труда это: Специалист службы поддержки, Программист 1C, Системный администратор, </a:t>
            </a:r>
            <a:r>
              <a:rPr lang="ru-RU" sz="3200" dirty="0" smtClean="0"/>
              <a:t>  </a:t>
            </a:r>
            <a:r>
              <a:rPr lang="ru-RU" sz="3200" dirty="0" err="1" smtClean="0"/>
              <a:t>Тестировщик</a:t>
            </a:r>
            <a:r>
              <a:rPr lang="ru-RU" sz="3200" dirty="0"/>
              <a:t> и </a:t>
            </a:r>
            <a:r>
              <a:rPr lang="ru-RU" sz="3200" dirty="0" err="1"/>
              <a:t>Project</a:t>
            </a:r>
            <a:r>
              <a:rPr lang="ru-RU" sz="3200" dirty="0"/>
              <a:t> </a:t>
            </a:r>
            <a:r>
              <a:rPr lang="ru-RU" sz="3200" dirty="0" err="1"/>
              <a:t>manager</a:t>
            </a:r>
            <a:r>
              <a:rPr lang="ru-RU" sz="3200" dirty="0"/>
              <a:t>.</a:t>
            </a:r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   </a:t>
            </a:r>
            <a:r>
              <a:rPr lang="ru-RU" sz="3200" dirty="0" smtClean="0"/>
              <a:t>Самая</a:t>
            </a:r>
            <a:r>
              <a:rPr lang="ru-RU" sz="3200" dirty="0"/>
              <a:t> высокая заработная плата, от 200тыс </a:t>
            </a:r>
            <a:r>
              <a:rPr lang="ru-RU" sz="3200" dirty="0" smtClean="0"/>
              <a:t>руб.,</a:t>
            </a:r>
            <a:r>
              <a:rPr lang="ru-RU" sz="3200" dirty="0"/>
              <a:t> у </a:t>
            </a:r>
          </a:p>
          <a:p>
            <a:r>
              <a:rPr lang="ru-RU" sz="3200" dirty="0"/>
              <a:t>IT-специалистов: </a:t>
            </a:r>
            <a:r>
              <a:rPr lang="ru-RU" sz="3200" dirty="0" err="1"/>
              <a:t>DevOps</a:t>
            </a:r>
            <a:r>
              <a:rPr lang="ru-RU" sz="3200" dirty="0"/>
              <a:t>, </a:t>
            </a:r>
            <a:r>
              <a:rPr lang="ru-RU" sz="3200" dirty="0" err="1"/>
              <a:t>Android</a:t>
            </a:r>
            <a:r>
              <a:rPr lang="ru-RU" sz="3200" dirty="0"/>
              <a:t> разработчик, </a:t>
            </a:r>
            <a:r>
              <a:rPr lang="ru-RU" sz="3200" dirty="0" err="1"/>
              <a:t>iOS</a:t>
            </a:r>
            <a:r>
              <a:rPr lang="ru-RU" sz="3200" dirty="0"/>
              <a:t> разработчик и </a:t>
            </a:r>
            <a:r>
              <a:rPr lang="ru-RU" sz="3200" dirty="0" err="1"/>
              <a:t>Product</a:t>
            </a:r>
            <a:r>
              <a:rPr lang="ru-RU" sz="3200" dirty="0"/>
              <a:t> </a:t>
            </a:r>
            <a:r>
              <a:rPr lang="ru-RU" sz="3200" dirty="0" err="1"/>
              <a:t>owner</a:t>
            </a:r>
            <a:r>
              <a:rPr lang="ru-RU" sz="3200" dirty="0"/>
              <a:t>.</a:t>
            </a:r>
          </a:p>
          <a:p>
            <a:r>
              <a:rPr lang="ru-RU" sz="3200" dirty="0"/>
              <a:t>  </a:t>
            </a:r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   </a:t>
            </a:r>
            <a:r>
              <a:rPr lang="ru-RU" sz="3200" dirty="0" smtClean="0"/>
              <a:t>Самые</a:t>
            </a:r>
            <a:r>
              <a:rPr lang="ru-RU" sz="3200" dirty="0"/>
              <a:t> распространенные ключевые навыки из Топ-30 для IT-специалистов - это знание 1С и SQL.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060450" y="1683402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8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Выводы:</a:t>
            </a:r>
            <a:endParaRPr lang="ru-RU" sz="48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2561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424214" y="3341959"/>
            <a:ext cx="17068800" cy="3166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Полученные результаты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cs typeface="Tahoma"/>
              </a:rPr>
              <a:t>Результаты исследования данных по онлайн-курсам </a:t>
            </a:r>
            <a:r>
              <a:rPr lang="ru-RU" sz="3600" b="1" kern="0" spc="-200" dirty="0" smtClean="0">
                <a:cs typeface="Tahoma"/>
              </a:rPr>
              <a:t>:</a:t>
            </a:r>
            <a:endParaRPr lang="ru-RU" sz="3600" b="1" kern="0" spc="-200" dirty="0"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600" b="1" kern="0" spc="-200" dirty="0"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424214" y="1268139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Интерпретация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25407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49" y="447296"/>
            <a:ext cx="13294843" cy="108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0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2240581"/>
            <a:ext cx="17145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ru-RU" sz="3200" dirty="0"/>
          </a:p>
          <a:p>
            <a:pPr lvl="0"/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Предмет </a:t>
            </a:r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исследования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 Существующие </a:t>
            </a:r>
            <a:r>
              <a:rPr lang="ru-RU" sz="3200" dirty="0"/>
              <a:t>актуальные онлайн-курсы для IT-специалистов (количество программ в сфере, их тематическая направленность, объём (продолжительность обучения) и содержание курсов, их стоимость, среднюю оценку </a:t>
            </a:r>
            <a:r>
              <a:rPr lang="ru-RU" sz="3200" dirty="0" smtClean="0"/>
              <a:t>потребителей.);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 Актуальные </a:t>
            </a:r>
            <a:r>
              <a:rPr lang="en-US" sz="3200" dirty="0"/>
              <a:t>IT</a:t>
            </a:r>
            <a:r>
              <a:rPr lang="ru-RU" sz="3200" dirty="0"/>
              <a:t>-вакансии (кто нужен, какие </a:t>
            </a:r>
            <a:r>
              <a:rPr lang="ru-RU" sz="3200" dirty="0" smtClean="0"/>
              <a:t>навыки </a:t>
            </a:r>
            <a:r>
              <a:rPr lang="ru-RU" sz="3200" dirty="0"/>
              <a:t>и способности наиболее востребованы, информация о средней заработной плате для специалистов в данной области, количество вакансий</a:t>
            </a:r>
            <a:r>
              <a:rPr lang="ru-RU" sz="3200" dirty="0" smtClean="0"/>
              <a:t>)</a:t>
            </a:r>
          </a:p>
          <a:p>
            <a:pPr lvl="0"/>
            <a:endParaRPr lang="ru-RU" sz="3200" kern="0" spc="-200" dirty="0">
              <a:ea typeface="+mj-ea"/>
              <a:cs typeface="Tahoma"/>
            </a:endParaRPr>
          </a:p>
          <a:p>
            <a:pPr lvl="0"/>
            <a:endParaRPr lang="ru-RU" sz="3200" kern="0" spc="-200" dirty="0">
              <a:ea typeface="+mj-ea"/>
              <a:cs typeface="Tahoma"/>
            </a:endParaRPr>
          </a:p>
          <a:p>
            <a:pPr lvl="0"/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Цель исследования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Выявить </a:t>
            </a:r>
            <a:r>
              <a:rPr lang="ru-RU" sz="3200" dirty="0"/>
              <a:t>актуальные направления подготовки </a:t>
            </a:r>
            <a:r>
              <a:rPr lang="en-US" sz="3200" dirty="0"/>
              <a:t>IT</a:t>
            </a:r>
            <a:r>
              <a:rPr lang="ru-RU" sz="3200" dirty="0"/>
              <a:t>-специалистов;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/>
              <a:t>Выявить дефицитные профессии в сфере </a:t>
            </a:r>
            <a:r>
              <a:rPr lang="en-US" sz="3200" dirty="0"/>
              <a:t>IT</a:t>
            </a:r>
            <a:r>
              <a:rPr lang="ru-RU" sz="32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Сформулировать рекомендации по </a:t>
            </a:r>
            <a:r>
              <a:rPr lang="ru-RU" sz="3200" dirty="0" smtClean="0"/>
              <a:t>ценообразованию онлайн-курсов.</a:t>
            </a:r>
            <a:endParaRPr lang="ru-RU" sz="3200" kern="0" spc="-200" dirty="0"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55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136650" y="2862906"/>
            <a:ext cx="17907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Из графика видно, что самые распространенные онлайн-курсы для </a:t>
            </a:r>
            <a:r>
              <a:rPr lang="en-US" sz="3200" dirty="0"/>
              <a:t>IT-</a:t>
            </a:r>
            <a:r>
              <a:rPr lang="ru-RU" sz="3200" dirty="0"/>
              <a:t>специалистов таких как: Аналитик, </a:t>
            </a:r>
            <a:r>
              <a:rPr lang="en-US" sz="3200" dirty="0"/>
              <a:t>Java </a:t>
            </a:r>
            <a:r>
              <a:rPr lang="ru-RU" sz="3200" dirty="0"/>
              <a:t>разработчик, </a:t>
            </a:r>
            <a:r>
              <a:rPr lang="en-US" sz="3200" dirty="0"/>
              <a:t>Python </a:t>
            </a:r>
            <a:r>
              <a:rPr lang="ru-RU" sz="3200" dirty="0"/>
              <a:t>разработчик, </a:t>
            </a:r>
            <a:r>
              <a:rPr lang="en-US" sz="3200" dirty="0"/>
              <a:t>Web </a:t>
            </a:r>
            <a:r>
              <a:rPr lang="ru-RU" sz="3200" dirty="0"/>
              <a:t>разработчик;</a:t>
            </a:r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Чуть менее распространены: </a:t>
            </a:r>
            <a:r>
              <a:rPr lang="en-US" sz="3200" dirty="0"/>
              <a:t>Power BI, SQL-</a:t>
            </a:r>
            <a:r>
              <a:rPr lang="ru-RU" sz="3200" dirty="0"/>
              <a:t>разработчик, </a:t>
            </a:r>
            <a:r>
              <a:rPr lang="ru-RU" sz="3200" dirty="0" err="1"/>
              <a:t>Тестировщик</a:t>
            </a:r>
            <a:r>
              <a:rPr lang="ru-RU" sz="3200" dirty="0"/>
              <a:t> и Дизайнер;</a:t>
            </a:r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Так же входят в топ-20: </a:t>
            </a:r>
            <a:r>
              <a:rPr lang="en-US" sz="3200" dirty="0"/>
              <a:t>DevOps, </a:t>
            </a:r>
            <a:r>
              <a:rPr lang="en-US" sz="3200" dirty="0" err="1"/>
              <a:t>Fullstack</a:t>
            </a:r>
            <a:r>
              <a:rPr lang="en-US" sz="3200" dirty="0"/>
              <a:t> </a:t>
            </a:r>
            <a:r>
              <a:rPr lang="ru-RU" sz="3200" dirty="0"/>
              <a:t>разработчик, </a:t>
            </a:r>
            <a:r>
              <a:rPr lang="en-US" sz="3200" dirty="0"/>
              <a:t>PHP </a:t>
            </a:r>
            <a:r>
              <a:rPr lang="ru-RU" sz="3200" dirty="0"/>
              <a:t>разработчик, </a:t>
            </a:r>
            <a:r>
              <a:rPr lang="en-US" sz="3200" dirty="0"/>
              <a:t>Frontend </a:t>
            </a:r>
            <a:r>
              <a:rPr lang="ru-RU" sz="3200" dirty="0"/>
              <a:t>разработчик, </a:t>
            </a:r>
            <a:r>
              <a:rPr lang="en-US" sz="3200" dirty="0"/>
              <a:t>iOS </a:t>
            </a:r>
            <a:r>
              <a:rPr lang="ru-RU" sz="3200" dirty="0"/>
              <a:t>разработчик, </a:t>
            </a:r>
            <a:r>
              <a:rPr lang="en-US" sz="3200" dirty="0"/>
              <a:t>Project manager, Product manager, Android </a:t>
            </a:r>
            <a:r>
              <a:rPr lang="ru-RU" sz="3200" dirty="0"/>
              <a:t>разработчик, </a:t>
            </a:r>
            <a:r>
              <a:rPr lang="en-US" sz="3200" dirty="0"/>
              <a:t>Adobe Photoshop, Data Scientist, Backend </a:t>
            </a:r>
            <a:r>
              <a:rPr lang="ru-RU" sz="3200" dirty="0"/>
              <a:t>разработчик, </a:t>
            </a:r>
            <a:r>
              <a:rPr lang="en-US" sz="3200" dirty="0"/>
              <a:t>Corel Draw.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99986" y="1436866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8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Вывод:</a:t>
            </a:r>
            <a:endParaRPr lang="ru-RU" sz="48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815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0" y="318719"/>
            <a:ext cx="11752185" cy="108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8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136650" y="2388536"/>
            <a:ext cx="18364200" cy="7158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Самая дорогая цена (от 100тыс.руб) онлайн-курсов для </a:t>
            </a:r>
            <a:r>
              <a:rPr lang="en-US" sz="3200" dirty="0"/>
              <a:t>IT-</a:t>
            </a:r>
            <a:r>
              <a:rPr lang="ru-RU" sz="3200" dirty="0"/>
              <a:t>специалистов: </a:t>
            </a:r>
            <a:r>
              <a:rPr lang="en-US" sz="3200" dirty="0" err="1"/>
              <a:t>Fullstack</a:t>
            </a:r>
            <a:r>
              <a:rPr lang="en-US" sz="3200" dirty="0"/>
              <a:t>-</a:t>
            </a:r>
            <a:r>
              <a:rPr lang="ru-RU" sz="3200" dirty="0"/>
              <a:t>разработчик, </a:t>
            </a:r>
            <a:r>
              <a:rPr lang="en-US" sz="3200" dirty="0"/>
              <a:t>Data Scientist, Android </a:t>
            </a:r>
            <a:r>
              <a:rPr lang="ru-RU" sz="3200" dirty="0"/>
              <a:t>разработчик;</a:t>
            </a:r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от 70 до 100тыс. </a:t>
            </a:r>
            <a:r>
              <a:rPr lang="ru-RU" sz="3200" dirty="0" err="1"/>
              <a:t>руб</a:t>
            </a:r>
            <a:r>
              <a:rPr lang="ru-RU" sz="3200" dirty="0"/>
              <a:t> цена онлайн-курсов: </a:t>
            </a:r>
            <a:r>
              <a:rPr lang="en-US" sz="3200" dirty="0"/>
              <a:t>Project manager, </a:t>
            </a:r>
            <a:r>
              <a:rPr lang="ru-RU" sz="3200" dirty="0"/>
              <a:t>Дизайнер, </a:t>
            </a:r>
            <a:r>
              <a:rPr lang="en-US" sz="3200" dirty="0"/>
              <a:t>iOS </a:t>
            </a:r>
            <a:r>
              <a:rPr lang="ru-RU" sz="3200" dirty="0"/>
              <a:t>разработчик, </a:t>
            </a:r>
            <a:r>
              <a:rPr lang="en-US" sz="3200" dirty="0"/>
              <a:t>Frontend </a:t>
            </a:r>
            <a:r>
              <a:rPr lang="ru-RU" sz="3200" dirty="0"/>
              <a:t>разработчик, </a:t>
            </a:r>
            <a:r>
              <a:rPr lang="en-US" sz="3200" dirty="0"/>
              <a:t>DevOps, Python </a:t>
            </a:r>
            <a:r>
              <a:rPr lang="ru-RU" sz="3200" dirty="0"/>
              <a:t>разработчик, Аналитик, </a:t>
            </a:r>
            <a:r>
              <a:rPr lang="en-US" sz="3200" dirty="0"/>
              <a:t>Java </a:t>
            </a:r>
            <a:r>
              <a:rPr lang="ru-RU" sz="3200" dirty="0"/>
              <a:t>разработчик;</a:t>
            </a:r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от 50 до 70тыс. </a:t>
            </a:r>
            <a:r>
              <a:rPr lang="ru-RU" sz="3200" dirty="0" err="1"/>
              <a:t>руб</a:t>
            </a:r>
            <a:r>
              <a:rPr lang="ru-RU" sz="3200" dirty="0"/>
              <a:t> цена онлайн-курсов: </a:t>
            </a:r>
            <a:r>
              <a:rPr lang="en-US" sz="3200" dirty="0"/>
              <a:t>Web </a:t>
            </a:r>
            <a:r>
              <a:rPr lang="ru-RU" sz="3200" dirty="0"/>
              <a:t>разработчик, </a:t>
            </a:r>
            <a:r>
              <a:rPr lang="en-US" sz="3200" dirty="0"/>
              <a:t>Product manager, PHP </a:t>
            </a:r>
            <a:r>
              <a:rPr lang="ru-RU" sz="3200" dirty="0"/>
              <a:t>разработчик, </a:t>
            </a:r>
            <a:r>
              <a:rPr lang="ru-RU" sz="3200" dirty="0" err="1"/>
              <a:t>Тестировщик</a:t>
            </a:r>
            <a:r>
              <a:rPr lang="ru-RU" sz="3200" dirty="0"/>
              <a:t>, </a:t>
            </a:r>
            <a:r>
              <a:rPr lang="en-US" sz="3200" dirty="0"/>
              <a:t>SQL-</a:t>
            </a:r>
            <a:r>
              <a:rPr lang="ru-RU" sz="3200" dirty="0"/>
              <a:t>разработчик, </a:t>
            </a:r>
            <a:r>
              <a:rPr lang="en-US" sz="3200" dirty="0"/>
              <a:t>Power BI, Backend </a:t>
            </a:r>
            <a:r>
              <a:rPr lang="ru-RU" sz="3200" dirty="0"/>
              <a:t>разработчик;</a:t>
            </a:r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Самые дешевые курсы: </a:t>
            </a:r>
            <a:r>
              <a:rPr lang="en-US" sz="3200" dirty="0"/>
              <a:t>Adobe Photoshop, Corel Draw.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99986" y="1436866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8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Вывод:</a:t>
            </a:r>
            <a:endParaRPr lang="ru-RU" sz="48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6773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894590"/>
            <a:ext cx="16692872" cy="93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7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212850" y="3443479"/>
            <a:ext cx="18364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Самые распространенные школы по онлайн курсам: </a:t>
            </a:r>
            <a:r>
              <a:rPr lang="ru-RU" sz="3200" dirty="0" err="1"/>
              <a:t>Специалист.ру</a:t>
            </a:r>
            <a:r>
              <a:rPr lang="ru-RU" sz="3200" dirty="0"/>
              <a:t>, </a:t>
            </a:r>
            <a:r>
              <a:rPr lang="en-US" sz="3200" dirty="0" err="1"/>
              <a:t>Skillbox</a:t>
            </a:r>
            <a:r>
              <a:rPr lang="en-US" sz="3200" dirty="0"/>
              <a:t> </a:t>
            </a:r>
            <a:r>
              <a:rPr lang="ru-RU" sz="3200" dirty="0"/>
              <a:t>и </a:t>
            </a:r>
            <a:r>
              <a:rPr lang="ru-RU" sz="3200" dirty="0" err="1"/>
              <a:t>Нетология</a:t>
            </a:r>
            <a:endParaRPr lang="ru-RU" sz="3200" dirty="0"/>
          </a:p>
          <a:p>
            <a:r>
              <a:rPr lang="ru-RU" sz="3200" dirty="0"/>
              <a:t>Чуть менее распространенные онлайн-школы: </a:t>
            </a:r>
            <a:r>
              <a:rPr lang="en-US" sz="3200" dirty="0" err="1"/>
              <a:t>SkillFactory</a:t>
            </a:r>
            <a:r>
              <a:rPr lang="en-US" sz="3200" dirty="0"/>
              <a:t>, </a:t>
            </a:r>
            <a:r>
              <a:rPr lang="ru-RU" sz="3200" dirty="0" err="1"/>
              <a:t>Хекслет</a:t>
            </a:r>
            <a:r>
              <a:rPr lang="ru-RU" sz="3200" dirty="0"/>
              <a:t>, Яндекс Практикум;</a:t>
            </a:r>
          </a:p>
          <a:p>
            <a:r>
              <a:rPr lang="ru-RU" sz="3200" dirty="0"/>
              <a:t>Также в </a:t>
            </a:r>
            <a:r>
              <a:rPr lang="ru-RU" sz="3200" dirty="0" smtClean="0"/>
              <a:t>топ20</a:t>
            </a:r>
            <a:r>
              <a:rPr lang="ru-RU" sz="3200" dirty="0"/>
              <a:t> школ входят такие школы: </a:t>
            </a:r>
            <a:r>
              <a:rPr lang="en-US" sz="3200" dirty="0" err="1"/>
              <a:t>ProductStar</a:t>
            </a:r>
            <a:r>
              <a:rPr lang="en-US" sz="3200" dirty="0"/>
              <a:t>, </a:t>
            </a:r>
            <a:r>
              <a:rPr lang="en-US" sz="3200" dirty="0" err="1"/>
              <a:t>Eduson</a:t>
            </a:r>
            <a:r>
              <a:rPr lang="en-US" sz="3200" dirty="0"/>
              <a:t> Academy, SF Education, </a:t>
            </a:r>
            <a:r>
              <a:rPr lang="ru-RU" sz="3200" dirty="0" err="1"/>
              <a:t>Слёрм</a:t>
            </a:r>
            <a:r>
              <a:rPr lang="ru-RU" sz="3200" dirty="0"/>
              <a:t>, </a:t>
            </a:r>
            <a:r>
              <a:rPr lang="en-US" sz="3200" dirty="0" err="1"/>
              <a:t>Irs</a:t>
            </a:r>
            <a:r>
              <a:rPr lang="en-US" sz="3200" dirty="0"/>
              <a:t> Academy, </a:t>
            </a:r>
            <a:r>
              <a:rPr lang="en-US" sz="3200" dirty="0" err="1"/>
              <a:t>LoftSchool</a:t>
            </a:r>
            <a:r>
              <a:rPr lang="en-US" sz="3200" dirty="0"/>
              <a:t>, </a:t>
            </a:r>
            <a:r>
              <a:rPr lang="en-US" sz="3200" dirty="0" err="1"/>
              <a:t>Skypro</a:t>
            </a:r>
            <a:r>
              <a:rPr lang="en-US" sz="3200" dirty="0"/>
              <a:t>, </a:t>
            </a:r>
            <a:r>
              <a:rPr lang="ru-RU" sz="3200" dirty="0"/>
              <a:t>Международная Школа Профессий, </a:t>
            </a:r>
            <a:r>
              <a:rPr lang="ru-RU" sz="3200" dirty="0" err="1"/>
              <a:t>Бруноям</a:t>
            </a:r>
            <a:r>
              <a:rPr lang="ru-RU" sz="3200" dirty="0"/>
              <a:t>, </a:t>
            </a:r>
            <a:r>
              <a:rPr lang="en-US" sz="3200" dirty="0" err="1"/>
              <a:t>iNordic</a:t>
            </a:r>
            <a:r>
              <a:rPr lang="en-US" sz="3200" dirty="0"/>
              <a:t>, </a:t>
            </a:r>
            <a:r>
              <a:rPr lang="en-US" sz="3200" dirty="0" err="1"/>
              <a:t>Changellenge</a:t>
            </a:r>
            <a:r>
              <a:rPr lang="en-US" sz="3200" dirty="0"/>
              <a:t> &gt;&gt; Education, </a:t>
            </a:r>
            <a:r>
              <a:rPr lang="ru-RU" sz="3200" dirty="0"/>
              <a:t>Компьютерная Академия </a:t>
            </a:r>
            <a:r>
              <a:rPr lang="en-US" sz="3200" dirty="0"/>
              <a:t>TOP, </a:t>
            </a:r>
            <a:r>
              <a:rPr lang="en-US" sz="3200" dirty="0" err="1"/>
              <a:t>Pentaschool</a:t>
            </a:r>
            <a:r>
              <a:rPr lang="en-US" sz="3200" dirty="0"/>
              <a:t>, </a:t>
            </a:r>
            <a:r>
              <a:rPr lang="ru-RU" sz="3200" dirty="0"/>
              <a:t>Московский институт профессионального образования.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99986" y="1436866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8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Вывод:</a:t>
            </a:r>
            <a:endParaRPr lang="ru-RU" sz="48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168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47" y="3706309"/>
            <a:ext cx="7515692" cy="41716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325" y="7565855"/>
            <a:ext cx="6275255" cy="41223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94" y="-24269"/>
            <a:ext cx="6661225" cy="415485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042" y="5379"/>
            <a:ext cx="6500388" cy="40648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042" y="3608387"/>
            <a:ext cx="6413439" cy="400030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576" y="3805269"/>
            <a:ext cx="7066662" cy="40686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149" y="25875"/>
            <a:ext cx="7070640" cy="397824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051" y="7731585"/>
            <a:ext cx="9441761" cy="391952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367" y="7565855"/>
            <a:ext cx="7401773" cy="39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" y="137841"/>
            <a:ext cx="19415125" cy="109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3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13" y="267930"/>
            <a:ext cx="19018051" cy="106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1517650" y="3333978"/>
            <a:ext cx="17830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2A2A34"/>
                </a:solidFill>
              </a:rPr>
              <a:t>	В </a:t>
            </a:r>
            <a:r>
              <a:rPr lang="ru-RU" sz="3200" dirty="0" err="1">
                <a:solidFill>
                  <a:srgbClr val="2A2A34"/>
                </a:solidFill>
              </a:rPr>
              <a:t>дашборде</a:t>
            </a:r>
            <a:r>
              <a:rPr lang="ru-RU" sz="3200" dirty="0">
                <a:solidFill>
                  <a:srgbClr val="2A2A34"/>
                </a:solidFill>
              </a:rPr>
              <a:t> присутствует фильтр по вакансиям.</a:t>
            </a:r>
          </a:p>
          <a:p>
            <a:r>
              <a:rPr lang="ru-RU" sz="3200" dirty="0" smtClean="0">
                <a:solidFill>
                  <a:srgbClr val="2A2A34"/>
                </a:solidFill>
              </a:rPr>
              <a:t>	Есть </a:t>
            </a:r>
            <a:r>
              <a:rPr lang="ru-RU" sz="3200" dirty="0">
                <a:solidFill>
                  <a:srgbClr val="2A2A34"/>
                </a:solidFill>
              </a:rPr>
              <a:t>три линейчатые диаграммы с показателями: Количество вакансий, средняя зарплата по вакансиям и количество вакансий по регионам.</a:t>
            </a:r>
          </a:p>
          <a:p>
            <a:r>
              <a:rPr lang="ru-RU" sz="3200" dirty="0" smtClean="0">
                <a:solidFill>
                  <a:srgbClr val="2A2A34"/>
                </a:solidFill>
              </a:rPr>
              <a:t>	Так </a:t>
            </a:r>
            <a:r>
              <a:rPr lang="ru-RU" sz="3200" dirty="0">
                <a:solidFill>
                  <a:srgbClr val="2A2A34"/>
                </a:solidFill>
              </a:rPr>
              <a:t>же есть таблица с данными о курсах: здесь видно какие есть курсы по обучению на </a:t>
            </a:r>
            <a:r>
              <a:rPr lang="ru-RU" sz="3200" dirty="0" smtClean="0">
                <a:solidFill>
                  <a:srgbClr val="2A2A34"/>
                </a:solidFill>
              </a:rPr>
              <a:t>IT-специальность</a:t>
            </a:r>
            <a:r>
              <a:rPr lang="ru-RU" sz="3200" dirty="0">
                <a:solidFill>
                  <a:srgbClr val="2A2A34"/>
                </a:solidFill>
              </a:rPr>
              <a:t>, средняя цена за курс, наименование и рейтинг школы, а также продолжительность курса.</a:t>
            </a:r>
          </a:p>
          <a:p>
            <a:r>
              <a:rPr lang="ru-RU" sz="3200" dirty="0" smtClean="0">
                <a:solidFill>
                  <a:srgbClr val="2A2A34"/>
                </a:solidFill>
              </a:rPr>
              <a:t>	Три </a:t>
            </a:r>
            <a:r>
              <a:rPr lang="ru-RU" sz="3200" dirty="0">
                <a:solidFill>
                  <a:srgbClr val="2A2A34"/>
                </a:solidFill>
              </a:rPr>
              <a:t>ключевых показателя эффективности (KPI): Средняя зарплата вакансии, средняя цена за обучающий курс и количество вакансий.</a:t>
            </a:r>
          </a:p>
          <a:p>
            <a:r>
              <a:rPr lang="ru-RU" sz="3200" dirty="0">
                <a:solidFill>
                  <a:srgbClr val="2A2A34"/>
                </a:solidFill>
              </a:rPr>
              <a:t>Также есть круговая диаграмма с основными ключевыми </a:t>
            </a:r>
            <a:r>
              <a:rPr lang="ru-RU" sz="3200" dirty="0" smtClean="0">
                <a:solidFill>
                  <a:srgbClr val="2A2A34"/>
                </a:solidFill>
              </a:rPr>
              <a:t>навыками </a:t>
            </a:r>
            <a:r>
              <a:rPr lang="en-US" sz="3200" dirty="0" smtClean="0">
                <a:solidFill>
                  <a:srgbClr val="2A2A34"/>
                </a:solidFill>
              </a:rPr>
              <a:t>IT-</a:t>
            </a:r>
            <a:r>
              <a:rPr lang="ru-RU" sz="3200" dirty="0" err="1" smtClean="0">
                <a:solidFill>
                  <a:srgbClr val="2A2A34"/>
                </a:solidFill>
              </a:rPr>
              <a:t>ециалистов</a:t>
            </a:r>
            <a:r>
              <a:rPr lang="ru-RU" sz="3200" dirty="0" smtClean="0">
                <a:solidFill>
                  <a:srgbClr val="2A2A34"/>
                </a:solidFill>
              </a:rPr>
              <a:t>, с вкладкой прочее, в которой есть всплывающая подсказка со списком остальных ключевых навыков для каждой из вакансий.</a:t>
            </a:r>
          </a:p>
          <a:p>
            <a:r>
              <a:rPr lang="ru-RU" sz="3200" dirty="0">
                <a:solidFill>
                  <a:srgbClr val="2A2A34"/>
                </a:solidFill>
              </a:rPr>
              <a:t>	</a:t>
            </a:r>
            <a:r>
              <a:rPr lang="ru-RU" sz="3200" dirty="0" smtClean="0">
                <a:solidFill>
                  <a:srgbClr val="2A2A34"/>
                </a:solidFill>
              </a:rPr>
              <a:t>И </a:t>
            </a:r>
            <a:r>
              <a:rPr lang="ru-RU" sz="3200" dirty="0">
                <a:solidFill>
                  <a:srgbClr val="2A2A34"/>
                </a:solidFill>
              </a:rPr>
              <a:t>кнопка сброса фильтров.</a:t>
            </a:r>
            <a:endParaRPr lang="ru-RU" sz="3200" b="0" i="0" dirty="0">
              <a:solidFill>
                <a:srgbClr val="2A2A3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689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309612"/>
            <a:ext cx="18943947" cy="106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2684326"/>
            <a:ext cx="16306800" cy="5285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Источники данных, типы данных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Открытые данные </a:t>
            </a:r>
            <a:r>
              <a:rPr lang="ru-RU" sz="3200" dirty="0"/>
              <a:t>от заказчика, полученные с </a:t>
            </a:r>
            <a:r>
              <a:rPr lang="ru-RU" sz="3200" dirty="0" err="1" smtClean="0"/>
              <a:t>агрегатора</a:t>
            </a:r>
            <a:r>
              <a:rPr lang="ru-RU" sz="3200" dirty="0" smtClean="0"/>
              <a:t> HH.ru – данные актуальные, объективные, целостные, данные частично нерелевантные, присутствуют данные не </a:t>
            </a:r>
            <a:r>
              <a:rPr lang="en-US" sz="3200" dirty="0" smtClean="0"/>
              <a:t>IT-</a:t>
            </a:r>
            <a:r>
              <a:rPr lang="ru-RU" sz="3200" dirty="0" smtClean="0"/>
              <a:t>профессий, </a:t>
            </a:r>
            <a:r>
              <a:rPr lang="ru-RU" sz="3200" dirty="0"/>
              <a:t>п</a:t>
            </a:r>
            <a:r>
              <a:rPr lang="ru-RU" sz="3200" dirty="0" smtClean="0"/>
              <a:t>ри </a:t>
            </a:r>
            <a:r>
              <a:rPr lang="ru-RU" sz="3200" dirty="0"/>
              <a:t>анализе сводной информации необходимых колонок, выявлено, что для возможности проанализировать необходимые взаимосвязи, требуется предобработка </a:t>
            </a:r>
            <a:r>
              <a:rPr lang="ru-RU" sz="3200" dirty="0" smtClean="0"/>
              <a:t>данных;</a:t>
            </a:r>
          </a:p>
          <a:p>
            <a:pPr lvl="0"/>
            <a:endParaRPr lang="ru-RU" sz="32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Открытые данные </a:t>
            </a:r>
            <a:r>
              <a:rPr lang="ru-RU" sz="3200" dirty="0"/>
              <a:t>с </a:t>
            </a:r>
            <a:r>
              <a:rPr lang="ru-RU" sz="3200" dirty="0" err="1" smtClean="0"/>
              <a:t>агрегатора</a:t>
            </a:r>
            <a:r>
              <a:rPr lang="ru-RU" sz="3200" dirty="0" smtClean="0"/>
              <a:t> </a:t>
            </a:r>
            <a:r>
              <a:rPr lang="ru-RU" sz="3200" dirty="0"/>
              <a:t>онлайн-курсов </a:t>
            </a:r>
            <a:r>
              <a:rPr lang="ru-RU" sz="3200" dirty="0" smtClean="0"/>
              <a:t>(tutortop.ru), </a:t>
            </a:r>
            <a:r>
              <a:rPr lang="ru-RU" sz="3200" dirty="0"/>
              <a:t>полученные с помощью </a:t>
            </a:r>
            <a:r>
              <a:rPr lang="ru-RU" sz="3200" dirty="0" smtClean="0"/>
              <a:t>библиотеки </a:t>
            </a:r>
            <a:r>
              <a:rPr lang="en-US" sz="3200" dirty="0" smtClean="0"/>
              <a:t>Python</a:t>
            </a:r>
            <a:r>
              <a:rPr lang="ru-RU" sz="3200" dirty="0" smtClean="0"/>
              <a:t> - </a:t>
            </a:r>
            <a:r>
              <a:rPr lang="en-US" sz="3200" dirty="0" err="1"/>
              <a:t>BeautifulSoup</a:t>
            </a:r>
            <a:r>
              <a:rPr lang="ru-RU" sz="3200" dirty="0" smtClean="0"/>
              <a:t> </a:t>
            </a:r>
            <a:r>
              <a:rPr lang="ru-RU" sz="3200" dirty="0"/>
              <a:t>– данные актуальные, объективные, целостные, </a:t>
            </a:r>
            <a:r>
              <a:rPr lang="ru-RU" sz="3200" dirty="0" smtClean="0"/>
              <a:t>релевантные.</a:t>
            </a:r>
            <a:endParaRPr lang="ru-RU" sz="3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962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Рисунок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0" y="172813"/>
            <a:ext cx="19282930" cy="1084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Прямоугольник 74"/>
          <p:cNvSpPr/>
          <p:nvPr/>
        </p:nvSpPr>
        <p:spPr>
          <a:xfrm>
            <a:off x="1289050" y="3333978"/>
            <a:ext cx="18059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2A2A34"/>
                </a:solidFill>
              </a:rPr>
              <a:t>	В </a:t>
            </a:r>
            <a:r>
              <a:rPr lang="ru-RU" sz="3200" dirty="0" err="1">
                <a:solidFill>
                  <a:srgbClr val="2A2A34"/>
                </a:solidFill>
              </a:rPr>
              <a:t>дашборде</a:t>
            </a:r>
            <a:r>
              <a:rPr lang="ru-RU" sz="3200" dirty="0">
                <a:solidFill>
                  <a:srgbClr val="2A2A34"/>
                </a:solidFill>
              </a:rPr>
              <a:t> присутствует фильтр по </a:t>
            </a:r>
            <a:r>
              <a:rPr lang="ru-RU" sz="3200" dirty="0" smtClean="0">
                <a:solidFill>
                  <a:srgbClr val="2A2A34"/>
                </a:solidFill>
              </a:rPr>
              <a:t>онлайн-курсам.</a:t>
            </a:r>
            <a:endParaRPr lang="ru-RU" sz="3200" dirty="0">
              <a:solidFill>
                <a:srgbClr val="2A2A34"/>
              </a:solidFill>
            </a:endParaRPr>
          </a:p>
          <a:p>
            <a:r>
              <a:rPr lang="ru-RU" sz="3200" dirty="0" smtClean="0">
                <a:solidFill>
                  <a:srgbClr val="2A2A34"/>
                </a:solidFill>
              </a:rPr>
              <a:t>	Есть две </a:t>
            </a:r>
            <a:r>
              <a:rPr lang="ru-RU" sz="3200" dirty="0">
                <a:solidFill>
                  <a:srgbClr val="2A2A34"/>
                </a:solidFill>
              </a:rPr>
              <a:t>линейчатые диаграммы с показателями: Количество </a:t>
            </a:r>
            <a:r>
              <a:rPr lang="ru-RU" sz="3200" dirty="0" smtClean="0">
                <a:solidFill>
                  <a:srgbClr val="2A2A34"/>
                </a:solidFill>
              </a:rPr>
              <a:t>онлайн-курсов, </a:t>
            </a:r>
            <a:r>
              <a:rPr lang="ru-RU" sz="3200" dirty="0">
                <a:solidFill>
                  <a:srgbClr val="2A2A34"/>
                </a:solidFill>
              </a:rPr>
              <a:t>средняя </a:t>
            </a:r>
            <a:r>
              <a:rPr lang="ru-RU" sz="3200" dirty="0" smtClean="0">
                <a:solidFill>
                  <a:srgbClr val="2A2A34"/>
                </a:solidFill>
              </a:rPr>
              <a:t>цена </a:t>
            </a:r>
            <a:r>
              <a:rPr lang="ru-RU" sz="3200" dirty="0">
                <a:solidFill>
                  <a:srgbClr val="2A2A34"/>
                </a:solidFill>
              </a:rPr>
              <a:t>по </a:t>
            </a:r>
            <a:r>
              <a:rPr lang="ru-RU" sz="3200" dirty="0" smtClean="0">
                <a:solidFill>
                  <a:srgbClr val="2A2A34"/>
                </a:solidFill>
              </a:rPr>
              <a:t>курсам.</a:t>
            </a:r>
            <a:endParaRPr lang="ru-RU" sz="3200" dirty="0">
              <a:solidFill>
                <a:srgbClr val="2A2A34"/>
              </a:solidFill>
            </a:endParaRPr>
          </a:p>
          <a:p>
            <a:r>
              <a:rPr lang="ru-RU" sz="3200" dirty="0" smtClean="0">
                <a:solidFill>
                  <a:srgbClr val="2A2A34"/>
                </a:solidFill>
              </a:rPr>
              <a:t>	Так </a:t>
            </a:r>
            <a:r>
              <a:rPr lang="ru-RU" sz="3200" dirty="0">
                <a:solidFill>
                  <a:srgbClr val="2A2A34"/>
                </a:solidFill>
              </a:rPr>
              <a:t>же есть </a:t>
            </a:r>
            <a:r>
              <a:rPr lang="ru-RU" sz="3200" dirty="0" smtClean="0">
                <a:solidFill>
                  <a:srgbClr val="2A2A34"/>
                </a:solidFill>
              </a:rPr>
              <a:t>таблицы </a:t>
            </a:r>
            <a:r>
              <a:rPr lang="ru-RU" sz="3200" dirty="0">
                <a:solidFill>
                  <a:srgbClr val="2A2A34"/>
                </a:solidFill>
              </a:rPr>
              <a:t>с данными о курсах: </a:t>
            </a:r>
            <a:r>
              <a:rPr lang="ru-RU" sz="3200" dirty="0" smtClean="0">
                <a:solidFill>
                  <a:srgbClr val="2A2A34"/>
                </a:solidFill>
              </a:rPr>
              <a:t>наименование </a:t>
            </a:r>
            <a:r>
              <a:rPr lang="ru-RU" sz="3200" dirty="0">
                <a:solidFill>
                  <a:srgbClr val="2A2A34"/>
                </a:solidFill>
              </a:rPr>
              <a:t>и рейтинг школы, а также </a:t>
            </a:r>
            <a:r>
              <a:rPr lang="ru-RU" sz="3200" dirty="0" smtClean="0">
                <a:solidFill>
                  <a:srgbClr val="2A2A34"/>
                </a:solidFill>
              </a:rPr>
              <a:t>наименование курса, цена и продолжительность </a:t>
            </a:r>
            <a:r>
              <a:rPr lang="ru-RU" sz="3200" dirty="0">
                <a:solidFill>
                  <a:srgbClr val="2A2A34"/>
                </a:solidFill>
              </a:rPr>
              <a:t>курса.</a:t>
            </a:r>
          </a:p>
          <a:p>
            <a:r>
              <a:rPr lang="ru-RU" sz="3200" dirty="0" smtClean="0">
                <a:solidFill>
                  <a:srgbClr val="2A2A34"/>
                </a:solidFill>
              </a:rPr>
              <a:t>	Два </a:t>
            </a:r>
            <a:r>
              <a:rPr lang="ru-RU" sz="3200" dirty="0">
                <a:solidFill>
                  <a:srgbClr val="2A2A34"/>
                </a:solidFill>
              </a:rPr>
              <a:t>ключевых показателя эффективности (KPI): Средняя </a:t>
            </a:r>
            <a:r>
              <a:rPr lang="ru-RU" sz="3200" dirty="0" smtClean="0">
                <a:solidFill>
                  <a:srgbClr val="2A2A34"/>
                </a:solidFill>
              </a:rPr>
              <a:t>цена онлайн-курса, средний рейтинг школы.</a:t>
            </a:r>
            <a:endParaRPr lang="ru-RU" sz="3200" dirty="0">
              <a:solidFill>
                <a:srgbClr val="2A2A34"/>
              </a:solidFill>
            </a:endParaRPr>
          </a:p>
          <a:p>
            <a:r>
              <a:rPr lang="ru-RU" sz="3200" dirty="0">
                <a:solidFill>
                  <a:srgbClr val="2A2A34"/>
                </a:solidFill>
              </a:rPr>
              <a:t>Также есть таблица </a:t>
            </a:r>
            <a:r>
              <a:rPr lang="ru-RU" sz="3200" dirty="0" smtClean="0">
                <a:solidFill>
                  <a:srgbClr val="2A2A34"/>
                </a:solidFill>
              </a:rPr>
              <a:t>со списком </a:t>
            </a:r>
            <a:r>
              <a:rPr lang="ru-RU" sz="3200" dirty="0">
                <a:solidFill>
                  <a:srgbClr val="2A2A34"/>
                </a:solidFill>
              </a:rPr>
              <a:t>востребованных вакансий IT-специалистов, для которых очень мало курсов, либо их вообще нет. </a:t>
            </a:r>
            <a:endParaRPr lang="ru-RU" sz="3200" dirty="0" smtClean="0">
              <a:solidFill>
                <a:srgbClr val="2A2A34"/>
              </a:solidFill>
            </a:endParaRPr>
          </a:p>
          <a:p>
            <a:r>
              <a:rPr lang="ru-RU" sz="3200" dirty="0">
                <a:solidFill>
                  <a:srgbClr val="2A2A34"/>
                </a:solidFill>
              </a:rPr>
              <a:t>	</a:t>
            </a:r>
            <a:r>
              <a:rPr lang="ru-RU" sz="3200" dirty="0" smtClean="0">
                <a:solidFill>
                  <a:srgbClr val="2A2A34"/>
                </a:solidFill>
              </a:rPr>
              <a:t>И </a:t>
            </a:r>
            <a:r>
              <a:rPr lang="ru-RU" sz="3200" dirty="0">
                <a:solidFill>
                  <a:srgbClr val="2A2A34"/>
                </a:solidFill>
              </a:rPr>
              <a:t>кнопка сброса фильтров.</a:t>
            </a:r>
            <a:endParaRPr lang="ru-RU" sz="3200" b="0" i="0" dirty="0">
              <a:solidFill>
                <a:srgbClr val="2A2A3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33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517650" y="254495"/>
            <a:ext cx="17068800" cy="4447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Рекомендации для Заказчика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По результатам проведенного анализа рынка труда и рынка онлайн-образования можно дать следующие рекомендации для заказчика: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kern="0" spc="-200" dirty="0" smtClean="0">
                <a:ea typeface="+mj-ea"/>
                <a:cs typeface="Tahoma"/>
              </a:rPr>
              <a:t>	1. Для того,  чтобы </a:t>
            </a:r>
            <a:r>
              <a:rPr lang="ru-RU" sz="3200" dirty="0" smtClean="0"/>
              <a:t>готовить </a:t>
            </a:r>
            <a:r>
              <a:rPr lang="ru-RU" sz="3200" dirty="0"/>
              <a:t>кадры в соответствии с требованиями современного рынка </a:t>
            </a:r>
            <a:r>
              <a:rPr lang="ru-RU" sz="3200" dirty="0" smtClean="0"/>
              <a:t>труда, рекомендую выбирать </a:t>
            </a:r>
            <a:r>
              <a:rPr lang="ru-RU" sz="3200" dirty="0"/>
              <a:t>востребованные на </a:t>
            </a:r>
            <a:r>
              <a:rPr lang="ru-RU" sz="3200" dirty="0" smtClean="0"/>
              <a:t>рынке труда </a:t>
            </a:r>
            <a:r>
              <a:rPr lang="ru-RU" sz="3200" dirty="0"/>
              <a:t>специальности и используйте это как конкурентное преимущество. </a:t>
            </a:r>
            <a:r>
              <a:rPr lang="ru-RU" sz="3200" dirty="0" smtClean="0"/>
              <a:t>Обратите </a:t>
            </a:r>
            <a:r>
              <a:rPr lang="ru-RU" sz="3200" dirty="0"/>
              <a:t>внимание на направления, в которых представлено мало курсов. То есть специалисты на рынке нужны, но их мало кто учит.</a:t>
            </a:r>
            <a:r>
              <a:rPr lang="ru-RU" dirty="0"/>
              <a:t> </a:t>
            </a:r>
            <a:r>
              <a:rPr lang="ru-RU" sz="3200" kern="0" spc="-200" dirty="0" smtClean="0">
                <a:ea typeface="+mj-ea"/>
                <a:cs typeface="Tahoma"/>
              </a:rPr>
              <a:t> </a:t>
            </a:r>
            <a:endParaRPr lang="ru-RU" sz="3200" kern="0" spc="-200" dirty="0">
              <a:ea typeface="+mj-ea"/>
              <a:cs typeface="Tahom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4772522"/>
            <a:ext cx="9067818" cy="60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441450" y="415621"/>
            <a:ext cx="17068800" cy="5142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kern="0" spc="-200" dirty="0">
                <a:ea typeface="+mj-ea"/>
                <a:cs typeface="Tahoma"/>
              </a:rPr>
              <a:t>	</a:t>
            </a:r>
            <a:r>
              <a:rPr lang="ru-RU" sz="3200" kern="0" spc="-200" dirty="0" smtClean="0">
                <a:ea typeface="+mj-ea"/>
                <a:cs typeface="Tahoma"/>
              </a:rPr>
              <a:t>2.  Также хочу обратить внимание на востребованных </a:t>
            </a:r>
            <a:r>
              <a:rPr lang="en-US" sz="3200" kern="0" spc="-200" dirty="0" smtClean="0">
                <a:ea typeface="+mj-ea"/>
                <a:cs typeface="Tahoma"/>
              </a:rPr>
              <a:t>IT-</a:t>
            </a:r>
            <a:r>
              <a:rPr lang="ru-RU" sz="3200" kern="0" spc="-200" dirty="0" smtClean="0">
                <a:ea typeface="+mj-ea"/>
                <a:cs typeface="Tahoma"/>
              </a:rPr>
              <a:t>специалистов, для которых не требуется опыт работы.  И</a:t>
            </a:r>
            <a:r>
              <a:rPr lang="ru-RU" sz="3200" dirty="0" smtClean="0"/>
              <a:t>спользуйте это </a:t>
            </a:r>
            <a:r>
              <a:rPr lang="ru-RU" sz="3200" dirty="0"/>
              <a:t>как конкурентное </a:t>
            </a:r>
            <a:r>
              <a:rPr lang="ru-RU" sz="3200" dirty="0" smtClean="0"/>
              <a:t>преимущество, так как ваш студент сразу после обучения без труда сможет устроиться на работу. Наибольшее </a:t>
            </a:r>
            <a:r>
              <a:rPr lang="ru-RU" sz="3200" dirty="0"/>
              <a:t>количество требуемых вакансий без опыта работы (более 100 вакансий)  </a:t>
            </a:r>
            <a:r>
              <a:rPr lang="en-US" sz="3200" dirty="0"/>
              <a:t>IT-</a:t>
            </a:r>
            <a:r>
              <a:rPr lang="ru-RU" sz="3200" dirty="0" smtClean="0"/>
              <a:t>специалистов: </a:t>
            </a:r>
            <a:r>
              <a:rPr lang="ru-RU" sz="3200" dirty="0"/>
              <a:t>Специалист службы поддержки, </a:t>
            </a:r>
            <a:r>
              <a:rPr lang="ru-RU" sz="3200" dirty="0" err="1"/>
              <a:t>Тестировщик</a:t>
            </a:r>
            <a:r>
              <a:rPr lang="ru-RU" sz="3200" dirty="0"/>
              <a:t>, Дизайнер, Системный администратор, Программист 1</a:t>
            </a:r>
            <a:r>
              <a:rPr lang="en-US" sz="3200" dirty="0"/>
              <a:t>C</a:t>
            </a:r>
            <a:r>
              <a:rPr lang="ru-RU" sz="3200" dirty="0"/>
              <a:t>, Инженер-программист и </a:t>
            </a:r>
            <a:r>
              <a:rPr lang="en-US" sz="3200" dirty="0"/>
              <a:t>Project manager</a:t>
            </a:r>
            <a:r>
              <a:rPr lang="ru-RU" sz="3200" dirty="0" smtClean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kern="0" spc="-200" dirty="0">
              <a:ea typeface="+mj-ea"/>
              <a:cs typeface="Tahoma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0" y="3283460"/>
            <a:ext cx="9601200" cy="76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7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517650" y="820844"/>
            <a:ext cx="17068800" cy="7214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	</a:t>
            </a:r>
            <a:r>
              <a:rPr lang="ru-RU" sz="3200" dirty="0" smtClean="0"/>
              <a:t>3.</a:t>
            </a:r>
            <a:r>
              <a:rPr lang="en-US" sz="3200" dirty="0" smtClean="0"/>
              <a:t> </a:t>
            </a:r>
            <a:r>
              <a:rPr lang="ru-RU" sz="3200" dirty="0" smtClean="0"/>
              <a:t>Для того, чтобы стоимость обучения у вас  была конкурентной</a:t>
            </a:r>
            <a:r>
              <a:rPr lang="ru-RU" sz="3200" dirty="0"/>
              <a:t>, но также </a:t>
            </a:r>
            <a:r>
              <a:rPr lang="ru-RU" sz="3200" dirty="0" smtClean="0"/>
              <a:t>соответствовала </a:t>
            </a:r>
            <a:r>
              <a:rPr lang="ru-RU" sz="3200" dirty="0"/>
              <a:t>покупательной способности </a:t>
            </a:r>
            <a:r>
              <a:rPr lang="ru-RU" sz="3200" dirty="0" smtClean="0"/>
              <a:t>людей, убедите </a:t>
            </a:r>
            <a:r>
              <a:rPr lang="ru-RU" sz="3200" dirty="0"/>
              <a:t>учеников, что обучение быстро </a:t>
            </a:r>
            <a:r>
              <a:rPr lang="ru-RU" sz="3200" dirty="0" smtClean="0"/>
              <a:t>окупается. </a:t>
            </a:r>
            <a:r>
              <a:rPr lang="ru-RU" sz="3200" dirty="0"/>
              <a:t>Обучение, как правило, требует немалых инвестиций, поэтому потенциальные студенты с трудом решаются на покупку. Если показать срок окупаемости курса, то это поможет преодолеть барьер цены</a:t>
            </a:r>
            <a:r>
              <a:rPr lang="ru-RU" sz="3200" dirty="0" smtClean="0"/>
              <a:t>.</a:t>
            </a:r>
          </a:p>
          <a:p>
            <a:r>
              <a:rPr lang="ru-RU" sz="3200" dirty="0" smtClean="0"/>
              <a:t>  Далее в таблице представлен расчет, </a:t>
            </a:r>
            <a:r>
              <a:rPr lang="ru-RU" sz="3200" dirty="0"/>
              <a:t>через сколько месяцев в среднем вернутся инвестиции в обучение за счет зарплаты. </a:t>
            </a:r>
            <a:endParaRPr lang="ru-RU" sz="3200" dirty="0" smtClean="0"/>
          </a:p>
          <a:p>
            <a:r>
              <a:rPr lang="ru-RU" sz="3200" dirty="0"/>
              <a:t> </a:t>
            </a:r>
            <a:r>
              <a:rPr lang="ru-RU" sz="3200" dirty="0" smtClean="0"/>
              <a:t> Выбирайте </a:t>
            </a:r>
            <a:r>
              <a:rPr lang="ru-RU" sz="3200" dirty="0"/>
              <a:t>те специальности, в которых срок окупаемости самый короткий — сможете использовать эту информацию при продвижении курса.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kern="0" spc="-200" dirty="0">
              <a:ea typeface="+mj-ea"/>
              <a:cs typeface="Tahom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5782750"/>
            <a:ext cx="11055032" cy="49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517650" y="820844"/>
            <a:ext cx="17068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	Как правило, стоимость курса сильно зависит от его длительности</a:t>
            </a:r>
            <a:r>
              <a:rPr lang="ru-RU" sz="3200" dirty="0" smtClean="0"/>
              <a:t>. Ниже представлены графики зависимости цены за курс от продолжительности обучения.</a:t>
            </a:r>
          </a:p>
          <a:p>
            <a:r>
              <a:rPr lang="ru-RU" sz="3200" dirty="0" smtClean="0"/>
              <a:t>Если </a:t>
            </a:r>
            <a:r>
              <a:rPr lang="ru-RU" sz="3200" dirty="0"/>
              <a:t>хотите установить цену, соответствующую рынку, ориентируйтесь на линию тренда, а если понимаете, что ваш курс окажется выше нее — </a:t>
            </a:r>
            <a:r>
              <a:rPr lang="ru-RU" sz="3200" dirty="0" smtClean="0"/>
              <a:t>будьте готовы аргументировать</a:t>
            </a:r>
            <a:r>
              <a:rPr lang="ru-RU" sz="3200" dirty="0"/>
              <a:t>, почему курс стоит именно столько</a:t>
            </a:r>
            <a:r>
              <a:rPr lang="ru-RU" sz="3200" dirty="0" smtClean="0"/>
              <a:t>. </a:t>
            </a:r>
            <a:r>
              <a:rPr lang="ru-RU" sz="3200" dirty="0"/>
              <a:t>Можно рассматривать высокий ценник как знак качества продукта. Курс стоит дорого, потому что мы гарантируем результат. Цена курса такова, потому что на нем </a:t>
            </a:r>
            <a:r>
              <a:rPr lang="ru-RU" sz="3200" dirty="0" smtClean="0"/>
              <a:t>преподают </a:t>
            </a:r>
            <a:r>
              <a:rPr lang="ru-RU" sz="3200" dirty="0"/>
              <a:t>эксперты-практики</a:t>
            </a:r>
            <a:r>
              <a:rPr lang="ru-RU" sz="3200" dirty="0" smtClean="0"/>
              <a:t>. Может </a:t>
            </a:r>
            <a:r>
              <a:rPr lang="ru-RU" sz="3200" dirty="0"/>
              <a:t>быть, у вас </a:t>
            </a:r>
            <a:r>
              <a:rPr lang="ru-RU" sz="3200" dirty="0" smtClean="0"/>
              <a:t>личный куратор </a:t>
            </a:r>
            <a:r>
              <a:rPr lang="ru-RU" sz="3200" dirty="0"/>
              <a:t>у каждого студента</a:t>
            </a:r>
            <a:r>
              <a:rPr lang="ru-RU" sz="3200" dirty="0" smtClean="0"/>
              <a:t>?</a:t>
            </a:r>
            <a:endParaRPr lang="ru-RU" sz="3200" dirty="0"/>
          </a:p>
        </p:txBody>
      </p:sp>
      <p:pic>
        <p:nvPicPr>
          <p:cNvPr id="78" name="Рисунок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4701545"/>
            <a:ext cx="9601200" cy="5452205"/>
          </a:xfrm>
          <a:prstGeom prst="rect">
            <a:avLst/>
          </a:prstGeom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850" y="4710982"/>
            <a:ext cx="9585348" cy="54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62" y="-7020"/>
            <a:ext cx="9700938" cy="55088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53" y="5596136"/>
            <a:ext cx="9585347" cy="54432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0" y="5667046"/>
            <a:ext cx="9686339" cy="55005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6" y="41582"/>
            <a:ext cx="9682879" cy="54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0" y="184470"/>
            <a:ext cx="9485540" cy="53765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0" y="5616999"/>
            <a:ext cx="9485540" cy="541280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140" y="5632955"/>
            <a:ext cx="9531811" cy="5412801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976" y="187958"/>
            <a:ext cx="9531806" cy="53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338162" y="546053"/>
            <a:ext cx="17068800" cy="3253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	</a:t>
            </a:r>
            <a:r>
              <a:rPr lang="ru-RU" sz="3200" dirty="0" smtClean="0"/>
              <a:t>4. </a:t>
            </a:r>
            <a:r>
              <a:rPr lang="ru-RU" sz="3200" dirty="0"/>
              <a:t>Выделяйтесь за </a:t>
            </a:r>
            <a:r>
              <a:rPr lang="ru-RU" sz="3200" dirty="0" smtClean="0"/>
              <a:t>счет продолжительности обучения. Выбирая длительность курсов, обратите внимание на то, каких курсов мало. Например продолжительность обучения на Аналитика в основном от 4 до 6 месяцев, возможно для потенциальных студентов будут более востребовано обучение более 6 месяцев. Также для </a:t>
            </a:r>
            <a:r>
              <a:rPr lang="en-US" sz="3200" dirty="0" smtClean="0"/>
              <a:t>IOS </a:t>
            </a:r>
            <a:r>
              <a:rPr lang="ru-RU" sz="3200" dirty="0" smtClean="0"/>
              <a:t>разработчика, </a:t>
            </a:r>
            <a:r>
              <a:rPr lang="en-US" sz="3200" dirty="0" smtClean="0"/>
              <a:t>Java</a:t>
            </a:r>
            <a:r>
              <a:rPr lang="ru-RU" sz="3200" dirty="0" smtClean="0"/>
              <a:t> разработчика, </a:t>
            </a:r>
            <a:r>
              <a:rPr lang="ru-RU" sz="3200" dirty="0" err="1" smtClean="0"/>
              <a:t>Тестировщика</a:t>
            </a:r>
            <a:r>
              <a:rPr lang="ru-RU" sz="3200" dirty="0" smtClean="0"/>
              <a:t>, очень мало длительного обучения. В таблице ниже представлены основные онлайн-курсы на </a:t>
            </a:r>
            <a:r>
              <a:rPr lang="en-US" sz="3200" dirty="0" smtClean="0"/>
              <a:t>IT-</a:t>
            </a:r>
            <a:r>
              <a:rPr lang="ru-RU" sz="3200" dirty="0" smtClean="0"/>
              <a:t>специалистов с различной продолжительностью обучения.</a:t>
            </a:r>
            <a:endParaRPr lang="ru-RU" sz="3200" dirty="0"/>
          </a:p>
        </p:txBody>
      </p:sp>
      <p:pic>
        <p:nvPicPr>
          <p:cNvPr id="77" name="Рисунок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3755725"/>
            <a:ext cx="13716000" cy="7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Группа 125"/>
          <p:cNvGrpSpPr/>
          <p:nvPr/>
        </p:nvGrpSpPr>
        <p:grpSpPr>
          <a:xfrm>
            <a:off x="0" y="0"/>
            <a:ext cx="2953385" cy="11308579"/>
            <a:chOff x="0" y="0"/>
            <a:chExt cx="2953385" cy="11308579"/>
          </a:xfrm>
        </p:grpSpPr>
        <p:grpSp>
          <p:nvGrpSpPr>
            <p:cNvPr id="125" name="Группа 124"/>
            <p:cNvGrpSpPr/>
            <p:nvPr/>
          </p:nvGrpSpPr>
          <p:grpSpPr>
            <a:xfrm>
              <a:off x="0" y="0"/>
              <a:ext cx="2953385" cy="11308579"/>
              <a:chOff x="0" y="0"/>
              <a:chExt cx="2953385" cy="11308579"/>
            </a:xfrm>
          </p:grpSpPr>
          <p:sp>
            <p:nvSpPr>
              <p:cNvPr id="45" name="object 45"/>
              <p:cNvSpPr/>
              <p:nvPr/>
            </p:nvSpPr>
            <p:spPr>
              <a:xfrm>
                <a:off x="0" y="299572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4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33"/>
                    </a:lnTo>
                    <a:lnTo>
                      <a:pt x="2952789" y="14773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0" y="2836165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5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33"/>
                    </a:lnTo>
                    <a:lnTo>
                      <a:pt x="2952789" y="14773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0" y="5372224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4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23"/>
                    </a:lnTo>
                    <a:lnTo>
                      <a:pt x="2952789" y="14772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0" y="7908262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4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23"/>
                    </a:lnTo>
                    <a:lnTo>
                      <a:pt x="2952789" y="14772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124" name="Группа 123"/>
              <p:cNvGrpSpPr/>
              <p:nvPr/>
            </p:nvGrpSpPr>
            <p:grpSpPr>
              <a:xfrm>
                <a:off x="0" y="0"/>
                <a:ext cx="2953385" cy="11308579"/>
                <a:chOff x="0" y="0"/>
                <a:chExt cx="2953385" cy="11308579"/>
              </a:xfrm>
            </p:grpSpPr>
            <p:grpSp>
              <p:nvGrpSpPr>
                <p:cNvPr id="26" name="object 26"/>
                <p:cNvGrpSpPr/>
                <p:nvPr/>
              </p:nvGrpSpPr>
              <p:grpSpPr>
                <a:xfrm>
                  <a:off x="0" y="0"/>
                  <a:ext cx="2953385" cy="299720"/>
                  <a:chOff x="0" y="0"/>
                  <a:chExt cx="2953385" cy="299720"/>
                </a:xfrm>
              </p:grpSpPr>
              <p:sp>
                <p:nvSpPr>
                  <p:cNvPr id="27" name="object 27"/>
                  <p:cNvSpPr/>
                  <p:nvPr/>
                </p:nvSpPr>
                <p:spPr>
                  <a:xfrm>
                    <a:off x="0" y="0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8" name="object 28"/>
                  <p:cNvSpPr/>
                  <p:nvPr/>
                </p:nvSpPr>
                <p:spPr>
                  <a:xfrm>
                    <a:off x="0" y="14772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29" name="object 29"/>
                <p:cNvGrpSpPr/>
                <p:nvPr/>
              </p:nvGrpSpPr>
              <p:grpSpPr>
                <a:xfrm>
                  <a:off x="0" y="447295"/>
                  <a:ext cx="2953385" cy="447675"/>
                  <a:chOff x="0" y="447295"/>
                  <a:chExt cx="2953385" cy="447675"/>
                </a:xfrm>
              </p:grpSpPr>
              <p:sp>
                <p:nvSpPr>
                  <p:cNvPr id="30" name="object 30"/>
                  <p:cNvSpPr/>
                  <p:nvPr/>
                </p:nvSpPr>
                <p:spPr>
                  <a:xfrm>
                    <a:off x="0" y="44729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1" name="object 31"/>
                  <p:cNvSpPr/>
                  <p:nvPr/>
                </p:nvSpPr>
                <p:spPr>
                  <a:xfrm>
                    <a:off x="0" y="59913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2" name="object 32"/>
                  <p:cNvSpPr/>
                  <p:nvPr/>
                </p:nvSpPr>
                <p:spPr>
                  <a:xfrm>
                    <a:off x="0" y="74686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33" name="object 33"/>
                <p:cNvGrpSpPr/>
                <p:nvPr/>
              </p:nvGrpSpPr>
              <p:grpSpPr>
                <a:xfrm>
                  <a:off x="0" y="894590"/>
                  <a:ext cx="2953385" cy="1641475"/>
                  <a:chOff x="0" y="894590"/>
                  <a:chExt cx="2953385" cy="1641475"/>
                </a:xfrm>
              </p:grpSpPr>
              <p:sp>
                <p:nvSpPr>
                  <p:cNvPr id="34" name="object 34"/>
                  <p:cNvSpPr/>
                  <p:nvPr/>
                </p:nvSpPr>
                <p:spPr>
                  <a:xfrm>
                    <a:off x="0" y="104642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5" name="object 35"/>
                  <p:cNvSpPr/>
                  <p:nvPr/>
                </p:nvSpPr>
                <p:spPr>
                  <a:xfrm>
                    <a:off x="0" y="894590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6" name="object 36"/>
                  <p:cNvSpPr/>
                  <p:nvPr/>
                </p:nvSpPr>
                <p:spPr>
                  <a:xfrm>
                    <a:off x="0" y="119416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7" name="object 37"/>
                  <p:cNvSpPr/>
                  <p:nvPr/>
                </p:nvSpPr>
                <p:spPr>
                  <a:xfrm>
                    <a:off x="0" y="134188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8" name="object 38"/>
                  <p:cNvSpPr/>
                  <p:nvPr/>
                </p:nvSpPr>
                <p:spPr>
                  <a:xfrm>
                    <a:off x="0" y="149373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9" name="object 39"/>
                  <p:cNvSpPr/>
                  <p:nvPr/>
                </p:nvSpPr>
                <p:spPr>
                  <a:xfrm>
                    <a:off x="0" y="1641457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0" name="object 40"/>
                  <p:cNvSpPr/>
                  <p:nvPr/>
                </p:nvSpPr>
                <p:spPr>
                  <a:xfrm>
                    <a:off x="0" y="1793296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1" name="object 41"/>
                  <p:cNvSpPr/>
                  <p:nvPr/>
                </p:nvSpPr>
                <p:spPr>
                  <a:xfrm>
                    <a:off x="0" y="194101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2" name="object 42"/>
                  <p:cNvSpPr/>
                  <p:nvPr/>
                </p:nvSpPr>
                <p:spPr>
                  <a:xfrm>
                    <a:off x="0" y="208875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3" name="object 43"/>
                  <p:cNvSpPr/>
                  <p:nvPr/>
                </p:nvSpPr>
                <p:spPr>
                  <a:xfrm>
                    <a:off x="0" y="224058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4" name="object 44"/>
                  <p:cNvSpPr/>
                  <p:nvPr/>
                </p:nvSpPr>
                <p:spPr>
                  <a:xfrm>
                    <a:off x="0" y="238832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46" name="object 46"/>
                <p:cNvGrpSpPr/>
                <p:nvPr/>
              </p:nvGrpSpPr>
              <p:grpSpPr>
                <a:xfrm>
                  <a:off x="0" y="2536593"/>
                  <a:ext cx="2953385" cy="299720"/>
                  <a:chOff x="0" y="2536593"/>
                  <a:chExt cx="2953385" cy="299720"/>
                </a:xfrm>
              </p:grpSpPr>
              <p:sp>
                <p:nvSpPr>
                  <p:cNvPr id="47" name="object 47"/>
                  <p:cNvSpPr/>
                  <p:nvPr/>
                </p:nvSpPr>
                <p:spPr>
                  <a:xfrm>
                    <a:off x="0" y="253659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8" name="object 48"/>
                  <p:cNvSpPr/>
                  <p:nvPr/>
                </p:nvSpPr>
                <p:spPr>
                  <a:xfrm>
                    <a:off x="0" y="2684326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49" name="object 49"/>
                <p:cNvGrpSpPr/>
                <p:nvPr/>
              </p:nvGrpSpPr>
              <p:grpSpPr>
                <a:xfrm>
                  <a:off x="0" y="2983888"/>
                  <a:ext cx="2953385" cy="447675"/>
                  <a:chOff x="0" y="2983888"/>
                  <a:chExt cx="2953385" cy="447675"/>
                </a:xfrm>
              </p:grpSpPr>
              <p:sp>
                <p:nvSpPr>
                  <p:cNvPr id="50" name="object 50"/>
                  <p:cNvSpPr/>
                  <p:nvPr/>
                </p:nvSpPr>
                <p:spPr>
                  <a:xfrm>
                    <a:off x="0" y="2983888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1" name="object 51"/>
                  <p:cNvSpPr/>
                  <p:nvPr/>
                </p:nvSpPr>
                <p:spPr>
                  <a:xfrm>
                    <a:off x="0" y="3135736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2" name="object 52"/>
                  <p:cNvSpPr/>
                  <p:nvPr/>
                </p:nvSpPr>
                <p:spPr>
                  <a:xfrm>
                    <a:off x="0" y="3283460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53" name="object 53"/>
                <p:cNvGrpSpPr/>
                <p:nvPr/>
              </p:nvGrpSpPr>
              <p:grpSpPr>
                <a:xfrm>
                  <a:off x="0" y="3431183"/>
                  <a:ext cx="2953385" cy="1641475"/>
                  <a:chOff x="0" y="3431183"/>
                  <a:chExt cx="2953385" cy="1641475"/>
                </a:xfrm>
              </p:grpSpPr>
              <p:sp>
                <p:nvSpPr>
                  <p:cNvPr id="54" name="object 54"/>
                  <p:cNvSpPr/>
                  <p:nvPr/>
                </p:nvSpPr>
                <p:spPr>
                  <a:xfrm>
                    <a:off x="0" y="358302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5" name="object 55"/>
                  <p:cNvSpPr/>
                  <p:nvPr/>
                </p:nvSpPr>
                <p:spPr>
                  <a:xfrm>
                    <a:off x="0" y="343118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6" name="object 56"/>
                  <p:cNvSpPr/>
                  <p:nvPr/>
                </p:nvSpPr>
                <p:spPr>
                  <a:xfrm>
                    <a:off x="0" y="373075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7" name="object 57"/>
                  <p:cNvSpPr/>
                  <p:nvPr/>
                </p:nvSpPr>
                <p:spPr>
                  <a:xfrm>
                    <a:off x="0" y="3878489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8" name="object 58"/>
                  <p:cNvSpPr/>
                  <p:nvPr/>
                </p:nvSpPr>
                <p:spPr>
                  <a:xfrm>
                    <a:off x="0" y="403032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9" name="object 59"/>
                  <p:cNvSpPr/>
                  <p:nvPr/>
                </p:nvSpPr>
                <p:spPr>
                  <a:xfrm>
                    <a:off x="0" y="4178050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0" name="object 60"/>
                  <p:cNvSpPr/>
                  <p:nvPr/>
                </p:nvSpPr>
                <p:spPr>
                  <a:xfrm>
                    <a:off x="0" y="432988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1" name="object 61"/>
                  <p:cNvSpPr/>
                  <p:nvPr/>
                </p:nvSpPr>
                <p:spPr>
                  <a:xfrm>
                    <a:off x="0" y="447761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2" name="object 62"/>
                  <p:cNvSpPr/>
                  <p:nvPr/>
                </p:nvSpPr>
                <p:spPr>
                  <a:xfrm>
                    <a:off x="0" y="4625346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3" name="object 63"/>
                  <p:cNvSpPr/>
                  <p:nvPr/>
                </p:nvSpPr>
                <p:spPr>
                  <a:xfrm>
                    <a:off x="0" y="477719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4" name="object 64"/>
                  <p:cNvSpPr/>
                  <p:nvPr/>
                </p:nvSpPr>
                <p:spPr>
                  <a:xfrm>
                    <a:off x="0" y="492491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66" name="object 66"/>
                <p:cNvGrpSpPr/>
                <p:nvPr/>
              </p:nvGrpSpPr>
              <p:grpSpPr>
                <a:xfrm>
                  <a:off x="0" y="5072641"/>
                  <a:ext cx="2953385" cy="299720"/>
                  <a:chOff x="0" y="5072641"/>
                  <a:chExt cx="2953385" cy="299720"/>
                </a:xfrm>
              </p:grpSpPr>
              <p:sp>
                <p:nvSpPr>
                  <p:cNvPr id="67" name="object 67"/>
                  <p:cNvSpPr/>
                  <p:nvPr/>
                </p:nvSpPr>
                <p:spPr>
                  <a:xfrm>
                    <a:off x="0" y="507264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" name="object 68"/>
                  <p:cNvSpPr/>
                  <p:nvPr/>
                </p:nvSpPr>
                <p:spPr>
                  <a:xfrm>
                    <a:off x="0" y="522037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69" name="object 69"/>
                <p:cNvGrpSpPr/>
                <p:nvPr/>
              </p:nvGrpSpPr>
              <p:grpSpPr>
                <a:xfrm>
                  <a:off x="0" y="5519936"/>
                  <a:ext cx="2953385" cy="447675"/>
                  <a:chOff x="0" y="5519936"/>
                  <a:chExt cx="2953385" cy="447675"/>
                </a:xfrm>
              </p:grpSpPr>
              <p:sp>
                <p:nvSpPr>
                  <p:cNvPr id="70" name="object 70"/>
                  <p:cNvSpPr/>
                  <p:nvPr/>
                </p:nvSpPr>
                <p:spPr>
                  <a:xfrm>
                    <a:off x="0" y="5519936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" name="object 71"/>
                  <p:cNvSpPr/>
                  <p:nvPr/>
                </p:nvSpPr>
                <p:spPr>
                  <a:xfrm>
                    <a:off x="0" y="567178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2" name="object 72"/>
                  <p:cNvSpPr/>
                  <p:nvPr/>
                </p:nvSpPr>
                <p:spPr>
                  <a:xfrm>
                    <a:off x="0" y="581950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73" name="object 73"/>
                <p:cNvGrpSpPr/>
                <p:nvPr/>
              </p:nvGrpSpPr>
              <p:grpSpPr>
                <a:xfrm>
                  <a:off x="0" y="5967231"/>
                  <a:ext cx="2953385" cy="1641475"/>
                  <a:chOff x="0" y="5967231"/>
                  <a:chExt cx="2953385" cy="1641475"/>
                </a:xfrm>
              </p:grpSpPr>
              <p:sp>
                <p:nvSpPr>
                  <p:cNvPr id="74" name="object 74"/>
                  <p:cNvSpPr/>
                  <p:nvPr/>
                </p:nvSpPr>
                <p:spPr>
                  <a:xfrm>
                    <a:off x="0" y="6119070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" name="object 75"/>
                  <p:cNvSpPr/>
                  <p:nvPr/>
                </p:nvSpPr>
                <p:spPr>
                  <a:xfrm>
                    <a:off x="0" y="5967231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" name="object 76"/>
                  <p:cNvSpPr/>
                  <p:nvPr/>
                </p:nvSpPr>
                <p:spPr>
                  <a:xfrm>
                    <a:off x="0" y="626680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" name="object 77"/>
                  <p:cNvSpPr/>
                  <p:nvPr/>
                </p:nvSpPr>
                <p:spPr>
                  <a:xfrm>
                    <a:off x="0" y="6414527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" name="object 78"/>
                  <p:cNvSpPr/>
                  <p:nvPr/>
                </p:nvSpPr>
                <p:spPr>
                  <a:xfrm>
                    <a:off x="0" y="656637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" name="object 79"/>
                  <p:cNvSpPr/>
                  <p:nvPr/>
                </p:nvSpPr>
                <p:spPr>
                  <a:xfrm>
                    <a:off x="0" y="6714099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" name="object 80"/>
                  <p:cNvSpPr/>
                  <p:nvPr/>
                </p:nvSpPr>
                <p:spPr>
                  <a:xfrm>
                    <a:off x="0" y="686593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" name="object 81"/>
                  <p:cNvSpPr/>
                  <p:nvPr/>
                </p:nvSpPr>
                <p:spPr>
                  <a:xfrm>
                    <a:off x="0" y="701367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" name="object 82"/>
                  <p:cNvSpPr/>
                  <p:nvPr/>
                </p:nvSpPr>
                <p:spPr>
                  <a:xfrm>
                    <a:off x="0" y="7161394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" name="object 83"/>
                  <p:cNvSpPr/>
                  <p:nvPr/>
                </p:nvSpPr>
                <p:spPr>
                  <a:xfrm>
                    <a:off x="0" y="731324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" name="object 84"/>
                  <p:cNvSpPr/>
                  <p:nvPr/>
                </p:nvSpPr>
                <p:spPr>
                  <a:xfrm>
                    <a:off x="0" y="7460966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86" name="object 86"/>
                <p:cNvGrpSpPr/>
                <p:nvPr/>
              </p:nvGrpSpPr>
              <p:grpSpPr>
                <a:xfrm>
                  <a:off x="0" y="7608689"/>
                  <a:ext cx="2953385" cy="299720"/>
                  <a:chOff x="0" y="7608689"/>
                  <a:chExt cx="2953385" cy="299720"/>
                </a:xfrm>
              </p:grpSpPr>
              <p:sp>
                <p:nvSpPr>
                  <p:cNvPr id="87" name="object 87"/>
                  <p:cNvSpPr/>
                  <p:nvPr/>
                </p:nvSpPr>
                <p:spPr>
                  <a:xfrm>
                    <a:off x="0" y="760868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8" name="object 88"/>
                  <p:cNvSpPr/>
                  <p:nvPr/>
                </p:nvSpPr>
                <p:spPr>
                  <a:xfrm>
                    <a:off x="0" y="775642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89" name="object 89"/>
                <p:cNvGrpSpPr/>
                <p:nvPr/>
              </p:nvGrpSpPr>
              <p:grpSpPr>
                <a:xfrm>
                  <a:off x="0" y="8055985"/>
                  <a:ext cx="2953385" cy="447675"/>
                  <a:chOff x="0" y="8055985"/>
                  <a:chExt cx="2953385" cy="447675"/>
                </a:xfrm>
              </p:grpSpPr>
              <p:sp>
                <p:nvSpPr>
                  <p:cNvPr id="90" name="object 90"/>
                  <p:cNvSpPr/>
                  <p:nvPr/>
                </p:nvSpPr>
                <p:spPr>
                  <a:xfrm>
                    <a:off x="0" y="805598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1" name="object 91"/>
                  <p:cNvSpPr/>
                  <p:nvPr/>
                </p:nvSpPr>
                <p:spPr>
                  <a:xfrm>
                    <a:off x="0" y="820783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2" name="object 92"/>
                  <p:cNvSpPr/>
                  <p:nvPr/>
                </p:nvSpPr>
                <p:spPr>
                  <a:xfrm>
                    <a:off x="0" y="835555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93" name="object 93"/>
                <p:cNvGrpSpPr/>
                <p:nvPr/>
              </p:nvGrpSpPr>
              <p:grpSpPr>
                <a:xfrm>
                  <a:off x="0" y="8503280"/>
                  <a:ext cx="2953385" cy="1641475"/>
                  <a:chOff x="0" y="8503280"/>
                  <a:chExt cx="2953385" cy="1641475"/>
                </a:xfrm>
              </p:grpSpPr>
              <p:sp>
                <p:nvSpPr>
                  <p:cNvPr id="94" name="object 94"/>
                  <p:cNvSpPr/>
                  <p:nvPr/>
                </p:nvSpPr>
                <p:spPr>
                  <a:xfrm>
                    <a:off x="0" y="865511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5" name="object 95"/>
                  <p:cNvSpPr/>
                  <p:nvPr/>
                </p:nvSpPr>
                <p:spPr>
                  <a:xfrm>
                    <a:off x="0" y="8503280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6" name="object 96"/>
                  <p:cNvSpPr/>
                  <p:nvPr/>
                </p:nvSpPr>
                <p:spPr>
                  <a:xfrm>
                    <a:off x="0" y="880286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7" name="object 97"/>
                  <p:cNvSpPr/>
                  <p:nvPr/>
                </p:nvSpPr>
                <p:spPr>
                  <a:xfrm>
                    <a:off x="0" y="895057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8" name="object 98"/>
                  <p:cNvSpPr/>
                  <p:nvPr/>
                </p:nvSpPr>
                <p:spPr>
                  <a:xfrm>
                    <a:off x="0" y="910242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9" name="object 99"/>
                  <p:cNvSpPr/>
                  <p:nvPr/>
                </p:nvSpPr>
                <p:spPr>
                  <a:xfrm>
                    <a:off x="0" y="9250157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0" name="object 100"/>
                  <p:cNvSpPr/>
                  <p:nvPr/>
                </p:nvSpPr>
                <p:spPr>
                  <a:xfrm>
                    <a:off x="0" y="940198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1" name="object 101"/>
                  <p:cNvSpPr/>
                  <p:nvPr/>
                </p:nvSpPr>
                <p:spPr>
                  <a:xfrm>
                    <a:off x="0" y="954971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2" name="object 102"/>
                  <p:cNvSpPr/>
                  <p:nvPr/>
                </p:nvSpPr>
                <p:spPr>
                  <a:xfrm>
                    <a:off x="0" y="9697442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3" name="object 103"/>
                  <p:cNvSpPr/>
                  <p:nvPr/>
                </p:nvSpPr>
                <p:spPr>
                  <a:xfrm>
                    <a:off x="0" y="984928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4" name="object 104"/>
                  <p:cNvSpPr/>
                  <p:nvPr/>
                </p:nvSpPr>
                <p:spPr>
                  <a:xfrm>
                    <a:off x="0" y="999701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106" name="object 106"/>
                <p:cNvGrpSpPr/>
                <p:nvPr/>
              </p:nvGrpSpPr>
              <p:grpSpPr>
                <a:xfrm>
                  <a:off x="0" y="10144748"/>
                  <a:ext cx="2953385" cy="299720"/>
                  <a:chOff x="0" y="10144748"/>
                  <a:chExt cx="2953385" cy="299720"/>
                </a:xfrm>
              </p:grpSpPr>
              <p:sp>
                <p:nvSpPr>
                  <p:cNvPr id="107" name="object 107"/>
                  <p:cNvSpPr/>
                  <p:nvPr/>
                </p:nvSpPr>
                <p:spPr>
                  <a:xfrm>
                    <a:off x="0" y="1014474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8" name="object 108"/>
                  <p:cNvSpPr/>
                  <p:nvPr/>
                </p:nvSpPr>
                <p:spPr>
                  <a:xfrm>
                    <a:off x="0" y="10292472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109" name="object 109"/>
                <p:cNvGrpSpPr/>
                <p:nvPr/>
              </p:nvGrpSpPr>
              <p:grpSpPr>
                <a:xfrm>
                  <a:off x="0" y="10592033"/>
                  <a:ext cx="2953385" cy="447675"/>
                  <a:chOff x="0" y="10592033"/>
                  <a:chExt cx="2953385" cy="447675"/>
                </a:xfrm>
              </p:grpSpPr>
              <p:sp>
                <p:nvSpPr>
                  <p:cNvPr id="110" name="object 110"/>
                  <p:cNvSpPr/>
                  <p:nvPr/>
                </p:nvSpPr>
                <p:spPr>
                  <a:xfrm>
                    <a:off x="0" y="1059203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1" name="object 111"/>
                  <p:cNvSpPr/>
                  <p:nvPr/>
                </p:nvSpPr>
                <p:spPr>
                  <a:xfrm>
                    <a:off x="0" y="1074388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2" name="object 112"/>
                  <p:cNvSpPr/>
                  <p:nvPr/>
                </p:nvSpPr>
                <p:spPr>
                  <a:xfrm>
                    <a:off x="0" y="1089160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113" name="object 113"/>
                <p:cNvGrpSpPr/>
                <p:nvPr/>
              </p:nvGrpSpPr>
              <p:grpSpPr>
                <a:xfrm>
                  <a:off x="0" y="11039339"/>
                  <a:ext cx="2953385" cy="269240"/>
                  <a:chOff x="0" y="11039339"/>
                  <a:chExt cx="2953385" cy="269240"/>
                </a:xfrm>
              </p:grpSpPr>
              <p:sp>
                <p:nvSpPr>
                  <p:cNvPr id="114" name="object 114"/>
                  <p:cNvSpPr/>
                  <p:nvPr/>
                </p:nvSpPr>
                <p:spPr>
                  <a:xfrm>
                    <a:off x="0" y="11191167"/>
                    <a:ext cx="2953385" cy="117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1747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17389"/>
                        </a:lnTo>
                        <a:lnTo>
                          <a:pt x="2952789" y="117389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5" name="object 115"/>
                  <p:cNvSpPr/>
                  <p:nvPr/>
                </p:nvSpPr>
                <p:spPr>
                  <a:xfrm>
                    <a:off x="0" y="11039339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16" name="object 116"/>
            <p:cNvSpPr/>
            <p:nvPr/>
          </p:nvSpPr>
          <p:spPr>
            <a:xfrm>
              <a:off x="0" y="1044431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2"/>
          <p:cNvSpPr txBox="1">
            <a:spLocks noGrp="1"/>
          </p:cNvSpPr>
          <p:nvPr>
            <p:ph type="title"/>
          </p:nvPr>
        </p:nvSpPr>
        <p:spPr>
          <a:xfrm>
            <a:off x="3498850" y="2890258"/>
            <a:ext cx="6937114" cy="1648528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 marR="21590">
              <a:lnSpc>
                <a:spcPts val="5770"/>
              </a:lnSpc>
              <a:spcBef>
                <a:spcPts val="1255"/>
              </a:spcBef>
            </a:pPr>
            <a:r>
              <a:rPr lang="ru-RU" sz="8000" spc="-130" dirty="0">
                <a:solidFill>
                  <a:srgbClr val="0A4A5C"/>
                </a:solidFill>
                <a:latin typeface="Formular" panose="02000000000000000000" pitchFamily="2" charset="-52"/>
              </a:rPr>
              <a:t>Спасибо</a:t>
            </a:r>
            <a:br>
              <a:rPr lang="ru-RU" sz="8000" spc="-130" dirty="0">
                <a:solidFill>
                  <a:srgbClr val="0A4A5C"/>
                </a:solidFill>
                <a:latin typeface="Formular" panose="02000000000000000000" pitchFamily="2" charset="-52"/>
              </a:rPr>
            </a:br>
            <a:r>
              <a:rPr lang="ru-RU" sz="8000" spc="-130" dirty="0">
                <a:solidFill>
                  <a:srgbClr val="0A4A5C"/>
                </a:solidFill>
                <a:latin typeface="Formular" panose="02000000000000000000" pitchFamily="2" charset="-52"/>
              </a:rPr>
              <a:t>за внимание!</a:t>
            </a:r>
            <a:endParaRPr sz="8000" dirty="0">
              <a:latin typeface="Formular" panose="02000000000000000000" pitchFamily="2" charset="-52"/>
            </a:endParaRPr>
          </a:p>
        </p:txBody>
      </p:sp>
      <p:sp>
        <p:nvSpPr>
          <p:cNvPr id="118" name="object 124">
            <a:extLst>
              <a:ext uri="{FF2B5EF4-FFF2-40B4-BE49-F238E27FC236}">
                <a16:creationId xmlns:a16="http://schemas.microsoft.com/office/drawing/2014/main" id="{ECC60396-4DA0-4E2C-BDC6-03F82576687B}"/>
              </a:ext>
            </a:extLst>
          </p:cNvPr>
          <p:cNvSpPr txBox="1"/>
          <p:nvPr/>
        </p:nvSpPr>
        <p:spPr>
          <a:xfrm>
            <a:off x="10966450" y="8638161"/>
            <a:ext cx="7010400" cy="17992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650"/>
              </a:lnSpc>
              <a:spcBef>
                <a:spcPts val="130"/>
              </a:spcBef>
            </a:pPr>
            <a:r>
              <a:rPr lang="ru-RU" sz="3200" b="1" dirty="0" smtClean="0">
                <a:latin typeface="Formular" panose="02000000000000000000" pitchFamily="2" charset="-52"/>
                <a:cs typeface="Tahoma"/>
              </a:rPr>
              <a:t>Павлова Екатерина Валерьевна</a:t>
            </a:r>
          </a:p>
          <a:p>
            <a:pPr marL="12700">
              <a:lnSpc>
                <a:spcPts val="2650"/>
              </a:lnSpc>
              <a:spcBef>
                <a:spcPts val="130"/>
              </a:spcBef>
            </a:pPr>
            <a:endParaRPr lang="ru-RU" sz="3200" b="1" dirty="0">
              <a:latin typeface="Formular" panose="02000000000000000000" pitchFamily="2" charset="-52"/>
              <a:cs typeface="Tahoma"/>
            </a:endParaRPr>
          </a:p>
          <a:p>
            <a:pPr marL="12700">
              <a:lnSpc>
                <a:spcPts val="2650"/>
              </a:lnSpc>
              <a:spcBef>
                <a:spcPts val="130"/>
              </a:spcBef>
            </a:pPr>
            <a:r>
              <a:rPr lang="en-US" sz="3200" b="1" dirty="0" smtClean="0">
                <a:latin typeface="Formular" panose="02000000000000000000" pitchFamily="2" charset="-52"/>
                <a:cs typeface="Tahoma"/>
                <a:hlinkClick r:id="rId2"/>
              </a:rPr>
              <a:t>katja197@yandex.ru</a:t>
            </a:r>
            <a:endParaRPr lang="ru-RU" sz="3200" b="1" dirty="0" smtClean="0">
              <a:latin typeface="Formular" panose="02000000000000000000" pitchFamily="2" charset="-52"/>
              <a:cs typeface="Tahoma"/>
            </a:endParaRPr>
          </a:p>
          <a:p>
            <a:pPr marL="12700">
              <a:lnSpc>
                <a:spcPts val="2650"/>
              </a:lnSpc>
              <a:spcBef>
                <a:spcPts val="130"/>
              </a:spcBef>
            </a:pPr>
            <a:endParaRPr lang="en-US" sz="3200" b="1" dirty="0" smtClean="0">
              <a:latin typeface="Formular" panose="02000000000000000000" pitchFamily="2" charset="-52"/>
              <a:cs typeface="Tahoma"/>
            </a:endParaRPr>
          </a:p>
          <a:p>
            <a:pPr marL="12700">
              <a:lnSpc>
                <a:spcPts val="2650"/>
              </a:lnSpc>
              <a:spcBef>
                <a:spcPts val="130"/>
              </a:spcBef>
            </a:pPr>
            <a:r>
              <a:rPr lang="en-US" sz="3200" b="1" dirty="0" smtClean="0">
                <a:latin typeface="Formular" panose="02000000000000000000" pitchFamily="2" charset="-52"/>
                <a:cs typeface="Tahoma"/>
              </a:rPr>
              <a:t>8-918-125-17-78</a:t>
            </a:r>
            <a:endParaRPr lang="ru-RU" sz="3200" dirty="0">
              <a:latin typeface="Formular" panose="02000000000000000000" pitchFamily="2" charset="-52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416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70050" y="1941019"/>
            <a:ext cx="17373600" cy="7521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latin typeface="Formular" panose="02000000000000000000" pitchFamily="2" charset="-52"/>
                <a:ea typeface="+mj-ea"/>
                <a:cs typeface="Tahoma"/>
              </a:rPr>
              <a:t>Этапы </a:t>
            </a:r>
            <a:r>
              <a:rPr lang="ru-RU" sz="4400" b="1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исследования: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ea typeface="+mj-ea"/>
                <a:cs typeface="Tahoma"/>
              </a:rPr>
              <a:t>Планирование </a:t>
            </a:r>
            <a:r>
              <a:rPr lang="ru-RU" sz="4000" kern="0" spc="-200" dirty="0">
                <a:ea typeface="+mj-ea"/>
                <a:cs typeface="Tahoma"/>
              </a:rPr>
              <a:t>дизайна исследования</a:t>
            </a:r>
            <a:r>
              <a:rPr lang="ru-RU" sz="4000" kern="0" spc="-200" dirty="0" smtClean="0">
                <a:ea typeface="+mj-ea"/>
                <a:cs typeface="Tahoma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dirty="0" smtClean="0"/>
              <a:t>	</a:t>
            </a:r>
            <a:r>
              <a:rPr lang="ru-RU" sz="3200" dirty="0" smtClean="0"/>
              <a:t>Определила методологию </a:t>
            </a:r>
            <a:r>
              <a:rPr lang="ru-RU" sz="3200" dirty="0"/>
              <a:t>исследования, этапы </a:t>
            </a:r>
            <a:r>
              <a:rPr lang="ru-RU" sz="3200" dirty="0" smtClean="0"/>
              <a:t>исследования, бизнес-цель заказчика, объект  и предмет исследования, цель </a:t>
            </a:r>
            <a:r>
              <a:rPr lang="ru-RU" sz="3200" dirty="0"/>
              <a:t>анализа </a:t>
            </a:r>
            <a:r>
              <a:rPr lang="ru-RU" sz="3200" dirty="0" smtClean="0"/>
              <a:t>данных, требования </a:t>
            </a:r>
            <a:r>
              <a:rPr lang="ru-RU" sz="3200" dirty="0"/>
              <a:t>к результату </a:t>
            </a:r>
            <a:r>
              <a:rPr lang="ru-RU" sz="3200" dirty="0" smtClean="0"/>
              <a:t>анализа, </a:t>
            </a:r>
            <a:r>
              <a:rPr lang="ru-RU" sz="3200" dirty="0"/>
              <a:t>п</a:t>
            </a:r>
            <a:r>
              <a:rPr lang="ru-RU" sz="3200" dirty="0" smtClean="0"/>
              <a:t>ланируемые </a:t>
            </a:r>
            <a:r>
              <a:rPr lang="ru-RU" sz="3200" dirty="0"/>
              <a:t>источники </a:t>
            </a:r>
            <a:r>
              <a:rPr lang="ru-RU" sz="3200" dirty="0" smtClean="0"/>
              <a:t>данных, </a:t>
            </a:r>
            <a:r>
              <a:rPr lang="ru-RU" sz="3200" dirty="0"/>
              <a:t>т</a:t>
            </a:r>
            <a:r>
              <a:rPr lang="ru-RU" sz="3200" dirty="0" smtClean="0"/>
              <a:t>ипы данных, способы </a:t>
            </a:r>
            <a:r>
              <a:rPr lang="ru-RU" sz="3200" dirty="0"/>
              <a:t>получения </a:t>
            </a:r>
            <a:r>
              <a:rPr lang="ru-RU" sz="3200" dirty="0" smtClean="0"/>
              <a:t>данных, методы и инструменты анализа.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40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 smtClean="0">
                <a:ea typeface="+mj-ea"/>
                <a:cs typeface="Tahoma"/>
              </a:rPr>
              <a:t>Сбор </a:t>
            </a:r>
            <a:r>
              <a:rPr lang="ru-RU" sz="4000" kern="0" spc="-200" dirty="0">
                <a:ea typeface="+mj-ea"/>
                <a:cs typeface="Tahoma"/>
              </a:rPr>
              <a:t>данных</a:t>
            </a:r>
            <a:r>
              <a:rPr lang="ru-RU" sz="4000" kern="0" spc="-200" dirty="0" smtClean="0">
                <a:ea typeface="+mj-ea"/>
                <a:cs typeface="Tahoma"/>
              </a:rPr>
              <a:t>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dirty="0" smtClean="0"/>
              <a:t>	</a:t>
            </a:r>
            <a:r>
              <a:rPr lang="ru-RU" sz="3200" dirty="0" smtClean="0"/>
              <a:t>Открытые данные </a:t>
            </a:r>
            <a:r>
              <a:rPr lang="ru-RU" sz="3200" dirty="0"/>
              <a:t>с </a:t>
            </a:r>
            <a:r>
              <a:rPr lang="ru-RU" sz="3200" dirty="0" err="1"/>
              <a:t>агрегатора</a:t>
            </a:r>
            <a:r>
              <a:rPr lang="ru-RU" sz="3200" dirty="0"/>
              <a:t> онлайн-курсов (tutortop.ru), полученные с помощью библиотеки </a:t>
            </a:r>
            <a:r>
              <a:rPr lang="en-US" sz="3200" dirty="0"/>
              <a:t>Python</a:t>
            </a:r>
            <a:r>
              <a:rPr lang="ru-RU" sz="3200" dirty="0"/>
              <a:t> </a:t>
            </a:r>
            <a:r>
              <a:rPr lang="ru-RU" sz="3200" dirty="0" smtClean="0"/>
              <a:t>– </a:t>
            </a:r>
            <a:r>
              <a:rPr lang="en-US" sz="3200" dirty="0" err="1" smtClean="0"/>
              <a:t>BeautifulSoup</a:t>
            </a:r>
            <a:r>
              <a:rPr lang="ru-RU" sz="3200" dirty="0"/>
              <a:t>, </a:t>
            </a:r>
            <a:r>
              <a:rPr lang="ru-RU" sz="3200" dirty="0" smtClean="0"/>
              <a:t>для </a:t>
            </a:r>
            <a:r>
              <a:rPr lang="ru-RU" sz="3200" dirty="0"/>
              <a:t>использования селекторов при поиске данных используются методы: </a:t>
            </a:r>
            <a:r>
              <a:rPr lang="ru-RU" sz="3200" dirty="0" err="1"/>
              <a:t>select</a:t>
            </a:r>
            <a:r>
              <a:rPr lang="ru-RU" sz="3200" dirty="0"/>
              <a:t> и </a:t>
            </a:r>
            <a:r>
              <a:rPr lang="ru-RU" sz="3200" dirty="0" err="1" smtClean="0"/>
              <a:t>select_one</a:t>
            </a:r>
            <a:r>
              <a:rPr lang="ru-RU" sz="3200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31576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70050" y="2388536"/>
            <a:ext cx="16916400" cy="724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Обработка данных: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 smtClean="0"/>
              <a:t>1 этап</a:t>
            </a:r>
            <a:r>
              <a:rPr lang="ru-RU" sz="4000" dirty="0" smtClean="0"/>
              <a:t>: </a:t>
            </a:r>
            <a:r>
              <a:rPr lang="ru-RU" sz="4000" dirty="0"/>
              <a:t>Загрузка </a:t>
            </a:r>
            <a:r>
              <a:rPr lang="ru-RU" sz="4000" dirty="0" smtClean="0"/>
              <a:t>данных в </a:t>
            </a:r>
            <a:r>
              <a:rPr lang="en-US" sz="4000" dirty="0"/>
              <a:t>Google </a:t>
            </a:r>
            <a:r>
              <a:rPr lang="en-US" sz="4000" dirty="0" err="1"/>
              <a:t>Colab</a:t>
            </a:r>
            <a:r>
              <a:rPr lang="en-US" sz="4000" dirty="0"/>
              <a:t> </a:t>
            </a:r>
            <a:r>
              <a:rPr lang="ru-RU" sz="4000" dirty="0" smtClean="0"/>
              <a:t>для работы </a:t>
            </a:r>
            <a:r>
              <a:rPr lang="ru-RU" sz="4000" dirty="0"/>
              <a:t>с </a:t>
            </a:r>
            <a:r>
              <a:rPr lang="en-US" sz="4000" dirty="0" smtClean="0"/>
              <a:t>Python</a:t>
            </a:r>
            <a:r>
              <a:rPr lang="ru-RU" sz="4000" dirty="0" smtClean="0"/>
              <a:t>. </a:t>
            </a:r>
            <a:r>
              <a:rPr lang="ru-RU" sz="4000" dirty="0"/>
              <a:t>Оценка размера </a:t>
            </a:r>
            <a:r>
              <a:rPr lang="ru-RU" sz="4000" dirty="0" err="1"/>
              <a:t>датасета</a:t>
            </a:r>
            <a:r>
              <a:rPr lang="ru-RU" sz="4000" dirty="0"/>
              <a:t>, наличие пустых значений, дубликатов, несоответствие типов данных</a:t>
            </a:r>
            <a:r>
              <a:rPr lang="ru-RU" sz="4000" dirty="0" smtClean="0"/>
              <a:t>.</a:t>
            </a:r>
          </a:p>
          <a:p>
            <a:r>
              <a:rPr lang="ru-RU" sz="4000" b="1" dirty="0" smtClean="0"/>
              <a:t>2 этап</a:t>
            </a:r>
            <a:r>
              <a:rPr lang="ru-RU" sz="4000" dirty="0" smtClean="0"/>
              <a:t>: </a:t>
            </a:r>
            <a:r>
              <a:rPr lang="ru-RU" sz="4000" dirty="0"/>
              <a:t>Очистка </a:t>
            </a:r>
            <a:r>
              <a:rPr lang="ru-RU" sz="4000" dirty="0" smtClean="0"/>
              <a:t>данных, </a:t>
            </a:r>
            <a:r>
              <a:rPr lang="ru-RU" sz="4000" dirty="0"/>
              <a:t>преобразование </a:t>
            </a:r>
            <a:r>
              <a:rPr lang="ru-RU" sz="4000" dirty="0" smtClean="0"/>
              <a:t>необходимых столбцов к нужному формату (например в данных по вакансиям по столбцам: Вакансии - </a:t>
            </a:r>
            <a:r>
              <a:rPr lang="ru-RU" sz="4000" dirty="0"/>
              <a:t>в данных присутствуют нерелевантные вакансии и идентичные</a:t>
            </a:r>
            <a:r>
              <a:rPr lang="ru-RU" sz="4000" dirty="0" smtClean="0"/>
              <a:t>; Зарплата - </a:t>
            </a:r>
            <a:r>
              <a:rPr lang="ru-RU" sz="4000" dirty="0"/>
              <a:t>содержит данные в виде словаря, так же присутствует разная валюта и пропуски (нулевые значения), несоответствующий тип </a:t>
            </a:r>
            <a:r>
              <a:rPr lang="ru-RU" sz="4000" dirty="0" smtClean="0"/>
              <a:t>данных; Ключевые навыки-содержит </a:t>
            </a:r>
            <a:r>
              <a:rPr lang="ru-RU" sz="4000" dirty="0"/>
              <a:t>данные в виде списка словарей</a:t>
            </a:r>
            <a:r>
              <a:rPr lang="ru-RU" sz="4000" dirty="0" smtClean="0"/>
              <a:t>; Специализация - </a:t>
            </a:r>
            <a:r>
              <a:rPr lang="ru-RU" sz="4000" dirty="0"/>
              <a:t>содержит данные в виде списка словарей</a:t>
            </a:r>
            <a:r>
              <a:rPr lang="ru-RU" sz="4000" dirty="0" smtClean="0"/>
              <a:t>.</a:t>
            </a:r>
            <a:endParaRPr lang="ru-RU" sz="4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6059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441450" y="2199005"/>
            <a:ext cx="17449800" cy="5508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latin typeface="Formular" panose="02000000000000000000" pitchFamily="2" charset="-52"/>
                <a:ea typeface="+mj-ea"/>
                <a:cs typeface="Tahoma"/>
              </a:rPr>
              <a:t>Статистическое исследование данных: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dirty="0"/>
              <a:t>Статистический анализ данных по </a:t>
            </a:r>
            <a:r>
              <a:rPr lang="ru-RU" sz="4000" dirty="0" smtClean="0"/>
              <a:t>вакансиям: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 smtClean="0"/>
              <a:t>	Статистически </a:t>
            </a:r>
            <a:r>
              <a:rPr lang="ru-RU" sz="3200" dirty="0"/>
              <a:t>значимая связь между наименованием вакансии и требуемым опытом </a:t>
            </a:r>
            <a:r>
              <a:rPr lang="ru-RU" sz="3200" dirty="0" smtClean="0"/>
              <a:t>работы определяю с помощью критерия</a:t>
            </a:r>
            <a:r>
              <a:rPr lang="ru-RU" sz="3200" dirty="0"/>
              <a:t> </a:t>
            </a:r>
            <a:r>
              <a:rPr lang="ru-RU" sz="3200" dirty="0" smtClean="0"/>
              <a:t>хи-квадрат;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 smtClean="0"/>
              <a:t>	Корреляционная </a:t>
            </a:r>
            <a:r>
              <a:rPr lang="ru-RU" sz="3200" dirty="0"/>
              <a:t>связь между показателями, средняя </a:t>
            </a:r>
            <a:r>
              <a:rPr lang="ru-RU" sz="3200" dirty="0" smtClean="0"/>
              <a:t>зарплата </a:t>
            </a:r>
            <a:r>
              <a:rPr lang="ru-RU" sz="3200" dirty="0"/>
              <a:t>и опыт </a:t>
            </a:r>
            <a:r>
              <a:rPr lang="ru-RU" sz="3200" dirty="0" smtClean="0"/>
              <a:t>работы, определяю при помощи ранговой</a:t>
            </a:r>
            <a:r>
              <a:rPr lang="ru-RU" sz="3200" dirty="0"/>
              <a:t> </a:t>
            </a:r>
            <a:r>
              <a:rPr lang="ru-RU" sz="3200" dirty="0" smtClean="0"/>
              <a:t>корреляции</a:t>
            </a:r>
            <a:r>
              <a:rPr lang="ru-RU" sz="3200" dirty="0"/>
              <a:t> </a:t>
            </a:r>
            <a:r>
              <a:rPr lang="ru-RU" sz="3200" dirty="0" err="1" smtClean="0"/>
              <a:t>Спирмена</a:t>
            </a:r>
            <a:r>
              <a:rPr lang="ru-RU" sz="3200" dirty="0" smtClean="0"/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 smtClean="0"/>
              <a:t>	Регрессионная</a:t>
            </a:r>
            <a:r>
              <a:rPr lang="ru-RU" sz="3200" dirty="0"/>
              <a:t> модель со значимыми факторами (график работы, опыт работы, регион, в котором размещена вакансия и наименование </a:t>
            </a:r>
            <a:r>
              <a:rPr lang="ru-RU" sz="3200" dirty="0" smtClean="0"/>
              <a:t>вакансии),</a:t>
            </a:r>
            <a:r>
              <a:rPr lang="ru-RU" sz="3200" dirty="0"/>
              <a:t> </a:t>
            </a:r>
            <a:r>
              <a:rPr lang="ru-RU" sz="3200" dirty="0" smtClean="0"/>
              <a:t>влияющими</a:t>
            </a:r>
            <a:r>
              <a:rPr lang="ru-RU" sz="3200" dirty="0"/>
              <a:t> на целевую </a:t>
            </a:r>
            <a:r>
              <a:rPr lang="ru-RU" sz="3200" dirty="0" smtClean="0"/>
              <a:t>переменную (Средняя заработная плата).</a:t>
            </a:r>
            <a:endParaRPr lang="ru-RU" sz="3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3673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70050" y="1941019"/>
            <a:ext cx="17221200" cy="903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Интерпретация данных: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kern="0" spc="-200" dirty="0" smtClean="0">
                <a:ea typeface="+mj-ea"/>
                <a:cs typeface="Tahoma"/>
              </a:rPr>
              <a:t>	</a:t>
            </a:r>
            <a:r>
              <a:rPr lang="ru-RU" sz="4000" kern="0" spc="-200" dirty="0" smtClean="0">
                <a:ea typeface="+mj-ea"/>
                <a:cs typeface="Tahoma"/>
              </a:rPr>
              <a:t>Результаты исследования данных по </a:t>
            </a:r>
            <a:r>
              <a:rPr lang="en-US" sz="4000" kern="0" spc="-200" dirty="0" smtClean="0">
                <a:ea typeface="+mj-ea"/>
                <a:cs typeface="Tahoma"/>
              </a:rPr>
              <a:t>IT</a:t>
            </a:r>
            <a:r>
              <a:rPr lang="ru-RU" sz="4000" kern="0" spc="-200" dirty="0" smtClean="0">
                <a:ea typeface="+mj-ea"/>
                <a:cs typeface="Tahoma"/>
              </a:rPr>
              <a:t>-вакансиям</a:t>
            </a:r>
            <a:r>
              <a:rPr lang="ru-RU" sz="3200" kern="0" spc="-200" dirty="0" smtClean="0">
                <a:ea typeface="+mj-ea"/>
                <a:cs typeface="Tahoma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ТОП-30 самых востребованных вакансий </a:t>
            </a:r>
            <a:r>
              <a:rPr lang="ru-RU" sz="3200" dirty="0" smtClean="0"/>
              <a:t>IT-специалистов; Средняя заработная плата; Основные ключевые навыки</a:t>
            </a:r>
            <a:endParaRPr lang="ru-RU" sz="32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kern="0" spc="-200" dirty="0">
                <a:ea typeface="+mj-ea"/>
                <a:cs typeface="Tahoma"/>
              </a:rPr>
              <a:t>	</a:t>
            </a:r>
            <a:r>
              <a:rPr lang="ru-RU" sz="4000" kern="0" spc="-200" dirty="0" smtClean="0">
                <a:cs typeface="Tahoma"/>
              </a:rPr>
              <a:t>Результаты исследования данных по онлайн-курсам:</a:t>
            </a:r>
            <a:endParaRPr lang="ru-RU" sz="3200" kern="0" spc="-200" dirty="0" smtClean="0"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/>
              <a:t>А</a:t>
            </a:r>
            <a:r>
              <a:rPr lang="ru-RU" sz="3200" dirty="0" smtClean="0"/>
              <a:t>нализ</a:t>
            </a:r>
            <a:r>
              <a:rPr lang="ru-RU" sz="3200" dirty="0"/>
              <a:t> числовых </a:t>
            </a:r>
            <a:r>
              <a:rPr lang="ru-RU" sz="3200" dirty="0" smtClean="0"/>
              <a:t>данных (рейтинг, цена, продолжительность); </a:t>
            </a:r>
            <a:r>
              <a:rPr lang="ru-RU" sz="3200" dirty="0"/>
              <a:t>Топ-20 </a:t>
            </a:r>
            <a:r>
              <a:rPr lang="ru-RU" sz="3200" dirty="0" smtClean="0"/>
              <a:t>курсов; анализ средней цены обучающих </a:t>
            </a:r>
            <a:r>
              <a:rPr lang="ru-RU" sz="3200" dirty="0"/>
              <a:t>курсов на </a:t>
            </a:r>
            <a:r>
              <a:rPr lang="ru-RU" sz="3200" dirty="0" smtClean="0"/>
              <a:t>IT-специалистов; </a:t>
            </a:r>
            <a:r>
              <a:rPr lang="ru-RU" sz="3200" dirty="0"/>
              <a:t>Топ-20 </a:t>
            </a:r>
            <a:r>
              <a:rPr lang="ru-RU" sz="3200" dirty="0" smtClean="0"/>
              <a:t>школ.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32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Оформление результатов анализа:</a:t>
            </a:r>
          </a:p>
          <a:p>
            <a:pPr lvl="0"/>
            <a:r>
              <a:rPr lang="ru-RU" sz="3200" dirty="0" smtClean="0"/>
              <a:t>Презентация;</a:t>
            </a:r>
            <a:endParaRPr lang="ru-RU" sz="3200" dirty="0"/>
          </a:p>
          <a:p>
            <a:pPr lvl="0"/>
            <a:r>
              <a:rPr lang="ru-RU" sz="3200" dirty="0" smtClean="0"/>
              <a:t>Видео с </a:t>
            </a:r>
            <a:r>
              <a:rPr lang="ru-RU" sz="3200" dirty="0"/>
              <a:t>результатами </a:t>
            </a:r>
            <a:r>
              <a:rPr lang="ru-RU" sz="3200" dirty="0" smtClean="0"/>
              <a:t>исследования;</a:t>
            </a:r>
          </a:p>
          <a:p>
            <a:pPr lvl="0"/>
            <a:r>
              <a:rPr lang="ru-RU" sz="3200" dirty="0" smtClean="0"/>
              <a:t>Наглядное </a:t>
            </a:r>
            <a:r>
              <a:rPr lang="ru-RU" sz="3200" dirty="0"/>
              <a:t>описание ситуации на рынке труда и ситуации в </a:t>
            </a:r>
            <a:r>
              <a:rPr lang="ru-RU" sz="3200" dirty="0" smtClean="0"/>
              <a:t>дополнительном профессиональном </a:t>
            </a:r>
            <a:r>
              <a:rPr lang="ru-RU" sz="3200" dirty="0"/>
              <a:t>образовании (онлайн-курсы</a:t>
            </a:r>
            <a:r>
              <a:rPr lang="ru-RU" sz="3200" dirty="0" smtClean="0"/>
              <a:t>);</a:t>
            </a:r>
            <a:endParaRPr lang="ru-RU" sz="3200" dirty="0"/>
          </a:p>
          <a:p>
            <a:pPr lvl="0"/>
            <a:r>
              <a:rPr lang="ru-RU" sz="3200" dirty="0" err="1" smtClean="0"/>
              <a:t>Дашборд</a:t>
            </a:r>
            <a:r>
              <a:rPr lang="ru-RU" sz="3200" dirty="0" smtClean="0"/>
              <a:t>;</a:t>
            </a:r>
            <a:endParaRPr lang="ru-RU" sz="3200" dirty="0"/>
          </a:p>
          <a:p>
            <a:r>
              <a:rPr lang="ru-RU" sz="3200" dirty="0" err="1"/>
              <a:t>Бенчмаркинг</a:t>
            </a:r>
            <a:r>
              <a:rPr lang="ru-RU" sz="3200" dirty="0"/>
              <a:t> конкурентных курсов по  </a:t>
            </a:r>
            <a:r>
              <a:rPr lang="ru-RU" sz="3200" dirty="0" smtClean="0"/>
              <a:t>IT-специальностям.</a:t>
            </a:r>
            <a:endParaRPr lang="ru-RU" sz="4000" kern="0" spc="-200" dirty="0"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07254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1188357" y="4630364"/>
            <a:ext cx="18364200" cy="413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Гипотеза исследования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r>
              <a:rPr lang="ru-RU" sz="3200" dirty="0"/>
              <a:t>Гипотеза Н0: статистически значимая связь между </a:t>
            </a:r>
            <a:r>
              <a:rPr lang="ru-RU" sz="3200" dirty="0" smtClean="0"/>
              <a:t>графиком </a:t>
            </a:r>
            <a:r>
              <a:rPr lang="ru-RU" sz="3200" dirty="0"/>
              <a:t>работы </a:t>
            </a:r>
            <a:r>
              <a:rPr lang="ru-RU" sz="3200" dirty="0" smtClean="0"/>
              <a:t>и </a:t>
            </a:r>
            <a:r>
              <a:rPr lang="ru-RU" sz="3200" dirty="0"/>
              <a:t>средней заработной платы, </a:t>
            </a:r>
            <a:r>
              <a:rPr lang="ru-RU" sz="3200" dirty="0" smtClean="0"/>
              <a:t>отсутствует</a:t>
            </a:r>
            <a:r>
              <a:rPr lang="ru-RU" sz="3200" dirty="0"/>
              <a:t>. Уровень значимости полагаем равным </a:t>
            </a:r>
            <a:r>
              <a:rPr lang="ru-RU" sz="3200" dirty="0" smtClean="0"/>
              <a:t>0,05</a:t>
            </a:r>
          </a:p>
          <a:p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Метод(ы</a:t>
            </a:r>
            <a:r>
              <a:rPr lang="ru-RU" sz="4000" kern="0" spc="-200" dirty="0">
                <a:latin typeface="Formular" panose="02000000000000000000" pitchFamily="2" charset="-52"/>
                <a:ea typeface="+mj-ea"/>
                <a:cs typeface="Tahoma"/>
              </a:rPr>
              <a:t>) проверки гипотезы</a:t>
            </a:r>
            <a:r>
              <a:rPr lang="ru-RU" sz="4000" kern="0" spc="-200" dirty="0" smtClean="0"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 smtClean="0"/>
              <a:t>Данные не подчиняются нормальному распределению, более двух групп и независимы друг от друга, следовательно используем критерий </a:t>
            </a:r>
            <a:r>
              <a:rPr lang="ru-RU" sz="3200" dirty="0" err="1" smtClean="0"/>
              <a:t>Краскала-Уолиса</a:t>
            </a:r>
            <a:r>
              <a:rPr lang="ru-RU" sz="3200" dirty="0" smtClean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203778" y="798670"/>
            <a:ext cx="10052050" cy="30967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cs typeface="Tahoma"/>
              </a:rPr>
              <a:t>Результаты анализа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>
                <a:cs typeface="Tahoma"/>
              </a:rPr>
              <a:t>Статистическое исследование данных: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dirty="0"/>
              <a:t>Статистический анализ данных по вакансиям: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04990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38468</TotalTime>
  <Words>3333</Words>
  <Application>Microsoft Office PowerPoint</Application>
  <PresentationFormat>Произвольный</PresentationFormat>
  <Paragraphs>260</Paragraphs>
  <Slides>49</Slides>
  <Notes>48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5" baseType="lpstr">
      <vt:lpstr>Arial</vt:lpstr>
      <vt:lpstr>Calibri</vt:lpstr>
      <vt:lpstr>Formular</vt:lpstr>
      <vt:lpstr>Tahoma</vt:lpstr>
      <vt:lpstr>Office Theme</vt:lpstr>
      <vt:lpstr>Объект упаковщика для оболочки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Данные</dc:title>
  <dc:creator>User</dc:creator>
  <cp:lastModifiedBy>Елизавета Перегрюмова</cp:lastModifiedBy>
  <cp:revision>233</cp:revision>
  <dcterms:created xsi:type="dcterms:W3CDTF">2022-03-29T11:34:13Z</dcterms:created>
  <dcterms:modified xsi:type="dcterms:W3CDTF">2022-10-26T04:59:31Z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2022-03-28T00:00:00Z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2022-03-29T00:00:00Z</vt:filetime>
  </property>
</Properties>
</file>